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diagrams/data1.xml" ContentType="application/vnd.openxmlformats-officedocument.drawingml.diagramData+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96" r:id="rId2"/>
    <p:sldId id="752" r:id="rId3"/>
    <p:sldId id="771" r:id="rId4"/>
    <p:sldId id="762" r:id="rId5"/>
    <p:sldId id="763" r:id="rId6"/>
    <p:sldId id="774" r:id="rId7"/>
    <p:sldId id="768" r:id="rId8"/>
    <p:sldId id="773" r:id="rId9"/>
    <p:sldId id="770" r:id="rId10"/>
    <p:sldId id="769" r:id="rId11"/>
    <p:sldId id="765" r:id="rId12"/>
    <p:sldId id="766" r:id="rId13"/>
    <p:sldId id="767" r:id="rId14"/>
    <p:sldId id="736" r:id="rId15"/>
    <p:sldId id="732" r:id="rId16"/>
    <p:sldId id="735" r:id="rId17"/>
    <p:sldId id="738" r:id="rId18"/>
    <p:sldId id="734" r:id="rId19"/>
    <p:sldId id="733" r:id="rId20"/>
    <p:sldId id="713" r:id="rId21"/>
    <p:sldId id="705" r:id="rId22"/>
    <p:sldId id="612" r:id="rId23"/>
    <p:sldId id="619" r:id="rId24"/>
    <p:sldId id="648" r:id="rId25"/>
    <p:sldId id="652" r:id="rId26"/>
    <p:sldId id="748" r:id="rId27"/>
    <p:sldId id="749" r:id="rId28"/>
    <p:sldId id="750" r:id="rId29"/>
    <p:sldId id="714" r:id="rId30"/>
    <p:sldId id="719" r:id="rId31"/>
    <p:sldId id="743" r:id="rId32"/>
    <p:sldId id="744" r:id="rId33"/>
    <p:sldId id="745" r:id="rId34"/>
    <p:sldId id="746" r:id="rId35"/>
    <p:sldId id="747" r:id="rId36"/>
    <p:sldId id="660" r:id="rId37"/>
    <p:sldId id="670" r:id="rId38"/>
    <p:sldId id="707" r:id="rId39"/>
    <p:sldId id="669" r:id="rId40"/>
    <p:sldId id="718" r:id="rId41"/>
    <p:sldId id="728" r:id="rId42"/>
    <p:sldId id="729" r:id="rId43"/>
    <p:sldId id="716" r:id="rId4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0000"/>
    <a:srgbClr val="000099"/>
    <a:srgbClr val="0066CC"/>
    <a:srgbClr val="FFFF66"/>
    <a:srgbClr val="EAEAEA"/>
    <a:srgbClr val="3366CC"/>
    <a:srgbClr val="CC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13" autoAdjust="0"/>
    <p:restoredTop sz="89054" autoAdjust="0"/>
  </p:normalViewPr>
  <p:slideViewPr>
    <p:cSldViewPr>
      <p:cViewPr>
        <p:scale>
          <a:sx n="65" d="100"/>
          <a:sy n="65" d="100"/>
        </p:scale>
        <p:origin x="-1636" y="-600"/>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982D1-6ED6-473B-B307-03B5C8307F3B}" type="doc">
      <dgm:prSet loTypeId="urn:microsoft.com/office/officeart/2005/8/layout/chart3" loCatId="relationship" qsTypeId="urn:microsoft.com/office/officeart/2005/8/quickstyle/simple1" qsCatId="simple" csTypeId="urn:microsoft.com/office/officeart/2005/8/colors/accent1_2" csCatId="accent1" phldr="1"/>
      <dgm:spPr/>
    </dgm:pt>
    <dgm:pt modelId="{5CF96DD8-021A-4E19-8C0D-A1B5F96782D8}">
      <dgm:prSet phldrT="[文本]" custT="1"/>
      <dgm:spPr/>
      <dgm:t>
        <a:bodyPr lIns="0" tIns="0" rIns="0" bIns="0"/>
        <a:lstStyle/>
        <a:p>
          <a:r>
            <a:rPr lang="zh-CN" altLang="en-US" sz="2400" b="1" dirty="0" smtClean="0">
              <a:solidFill>
                <a:srgbClr val="FF0000"/>
              </a:solidFill>
            </a:rPr>
            <a:t>准确性</a:t>
          </a:r>
          <a:endParaRPr lang="zh-CN" altLang="en-US" sz="2400" b="1" dirty="0">
            <a:solidFill>
              <a:srgbClr val="FF0000"/>
            </a:solidFill>
          </a:endParaRPr>
        </a:p>
      </dgm:t>
    </dgm:pt>
    <dgm:pt modelId="{BB22A60D-8135-4A1B-BF02-E062B85C4DC7}" type="parTrans" cxnId="{367D7C26-A4F3-4E45-88B2-5A685B99D6C9}">
      <dgm:prSet/>
      <dgm:spPr/>
      <dgm:t>
        <a:bodyPr/>
        <a:lstStyle/>
        <a:p>
          <a:endParaRPr lang="zh-CN" altLang="en-US"/>
        </a:p>
      </dgm:t>
    </dgm:pt>
    <dgm:pt modelId="{78AD9CAE-29E2-4C03-9F82-3AC6C75BA4B4}" type="sibTrans" cxnId="{367D7C26-A4F3-4E45-88B2-5A685B99D6C9}">
      <dgm:prSet/>
      <dgm:spPr/>
      <dgm:t>
        <a:bodyPr/>
        <a:lstStyle/>
        <a:p>
          <a:endParaRPr lang="zh-CN" altLang="en-US"/>
        </a:p>
      </dgm:t>
    </dgm:pt>
    <dgm:pt modelId="{68859B8F-6C50-4599-99E1-FF261758F310}">
      <dgm:prSet phldrT="[文本]" custT="1"/>
      <dgm:spPr/>
      <dgm:t>
        <a:bodyPr/>
        <a:lstStyle/>
        <a:p>
          <a:r>
            <a:rPr lang="zh-CN" altLang="en-US" sz="2400" b="1" dirty="0" smtClean="0">
              <a:solidFill>
                <a:srgbClr val="FF0000"/>
              </a:solidFill>
            </a:rPr>
            <a:t>高效性</a:t>
          </a:r>
          <a:endParaRPr lang="zh-CN" altLang="en-US" sz="3200" b="1" dirty="0">
            <a:solidFill>
              <a:srgbClr val="FF0000"/>
            </a:solidFill>
          </a:endParaRPr>
        </a:p>
      </dgm:t>
    </dgm:pt>
    <dgm:pt modelId="{E6AE4C78-4D32-4C6A-BB77-75039A7B656F}" type="parTrans" cxnId="{1B727F08-720F-425D-AC99-D01F00EBDAD6}">
      <dgm:prSet/>
      <dgm:spPr/>
      <dgm:t>
        <a:bodyPr/>
        <a:lstStyle/>
        <a:p>
          <a:endParaRPr lang="zh-CN" altLang="en-US"/>
        </a:p>
      </dgm:t>
    </dgm:pt>
    <dgm:pt modelId="{1FDA239B-5DE9-456D-8726-BCF984D2A6C4}" type="sibTrans" cxnId="{1B727F08-720F-425D-AC99-D01F00EBDAD6}">
      <dgm:prSet/>
      <dgm:spPr/>
      <dgm:t>
        <a:bodyPr/>
        <a:lstStyle/>
        <a:p>
          <a:endParaRPr lang="zh-CN" altLang="en-US"/>
        </a:p>
      </dgm:t>
    </dgm:pt>
    <dgm:pt modelId="{B8728676-21F2-4D2A-98F0-AF480818B640}">
      <dgm:prSet phldrT="[文本]" custT="1"/>
      <dgm:spPr/>
      <dgm:t>
        <a:bodyPr lIns="0" tIns="0" rIns="0" bIns="0"/>
        <a:lstStyle/>
        <a:p>
          <a:r>
            <a:rPr lang="zh-CN" altLang="en-US" sz="2400" b="1" dirty="0" smtClean="0">
              <a:solidFill>
                <a:srgbClr val="FF0000"/>
              </a:solidFill>
            </a:rPr>
            <a:t>友好性</a:t>
          </a:r>
        </a:p>
      </dgm:t>
    </dgm:pt>
    <dgm:pt modelId="{4B586BC2-F39B-4C27-9CDD-19D4EFDCFABC}" type="parTrans" cxnId="{82A0F3D3-04CC-431B-89EA-781A154A5CBD}">
      <dgm:prSet/>
      <dgm:spPr/>
      <dgm:t>
        <a:bodyPr/>
        <a:lstStyle/>
        <a:p>
          <a:endParaRPr lang="zh-CN" altLang="en-US"/>
        </a:p>
      </dgm:t>
    </dgm:pt>
    <dgm:pt modelId="{97BA1A96-DB95-4245-B30C-1E753F93F9C1}" type="sibTrans" cxnId="{82A0F3D3-04CC-431B-89EA-781A154A5CBD}">
      <dgm:prSet/>
      <dgm:spPr/>
      <dgm:t>
        <a:bodyPr/>
        <a:lstStyle/>
        <a:p>
          <a:endParaRPr lang="zh-CN" altLang="en-US"/>
        </a:p>
      </dgm:t>
    </dgm:pt>
    <dgm:pt modelId="{8D934E6C-401B-41FC-A3FE-D7AD0F5A20F3}" type="pres">
      <dgm:prSet presAssocID="{9AB982D1-6ED6-473B-B307-03B5C8307F3B}" presName="compositeShape" presStyleCnt="0">
        <dgm:presLayoutVars>
          <dgm:chMax val="7"/>
          <dgm:dir/>
          <dgm:resizeHandles val="exact"/>
        </dgm:presLayoutVars>
      </dgm:prSet>
      <dgm:spPr/>
    </dgm:pt>
    <dgm:pt modelId="{67222F96-6B5C-42CE-A44A-BF1EF64C1251}" type="pres">
      <dgm:prSet presAssocID="{9AB982D1-6ED6-473B-B307-03B5C8307F3B}" presName="wedge1" presStyleLbl="node1" presStyleIdx="0" presStyleCnt="3" custLinFactNeighborX="-3216" custLinFactNeighborY="716"/>
      <dgm:spPr/>
      <dgm:t>
        <a:bodyPr/>
        <a:lstStyle/>
        <a:p>
          <a:endParaRPr lang="zh-CN" altLang="en-US"/>
        </a:p>
      </dgm:t>
    </dgm:pt>
    <dgm:pt modelId="{D0860409-B568-4801-B393-E33F9EBA98A2}" type="pres">
      <dgm:prSet presAssocID="{9AB982D1-6ED6-473B-B307-03B5C8307F3B}" presName="wedge1Tx" presStyleLbl="node1" presStyleIdx="0" presStyleCnt="3">
        <dgm:presLayoutVars>
          <dgm:chMax val="0"/>
          <dgm:chPref val="0"/>
          <dgm:bulletEnabled val="1"/>
        </dgm:presLayoutVars>
      </dgm:prSet>
      <dgm:spPr/>
      <dgm:t>
        <a:bodyPr/>
        <a:lstStyle/>
        <a:p>
          <a:endParaRPr lang="zh-CN" altLang="en-US"/>
        </a:p>
      </dgm:t>
    </dgm:pt>
    <dgm:pt modelId="{D58FC2DC-4C6C-4202-B578-847F3969F2CE}" type="pres">
      <dgm:prSet presAssocID="{9AB982D1-6ED6-473B-B307-03B5C8307F3B}" presName="wedge2" presStyleLbl="node1" presStyleIdx="1" presStyleCnt="3" custLinFactNeighborX="1511" custLinFactNeighborY="-2301"/>
      <dgm:spPr/>
      <dgm:t>
        <a:bodyPr/>
        <a:lstStyle/>
        <a:p>
          <a:endParaRPr lang="zh-CN" altLang="en-US"/>
        </a:p>
      </dgm:t>
    </dgm:pt>
    <dgm:pt modelId="{5CCFEA56-54A6-4BB0-92C9-95FB300E48A3}" type="pres">
      <dgm:prSet presAssocID="{9AB982D1-6ED6-473B-B307-03B5C8307F3B}" presName="wedge2Tx" presStyleLbl="node1" presStyleIdx="1" presStyleCnt="3">
        <dgm:presLayoutVars>
          <dgm:chMax val="0"/>
          <dgm:chPref val="0"/>
          <dgm:bulletEnabled val="1"/>
        </dgm:presLayoutVars>
      </dgm:prSet>
      <dgm:spPr/>
      <dgm:t>
        <a:bodyPr/>
        <a:lstStyle/>
        <a:p>
          <a:endParaRPr lang="zh-CN" altLang="en-US"/>
        </a:p>
      </dgm:t>
    </dgm:pt>
    <dgm:pt modelId="{36922C78-D3B8-4AEA-910E-BEFD23942217}" type="pres">
      <dgm:prSet presAssocID="{9AB982D1-6ED6-473B-B307-03B5C8307F3B}" presName="wedge3" presStyleLbl="node1" presStyleIdx="2" presStyleCnt="3" custLinFactNeighborX="1511" custLinFactNeighborY="-2301"/>
      <dgm:spPr/>
      <dgm:t>
        <a:bodyPr/>
        <a:lstStyle/>
        <a:p>
          <a:endParaRPr lang="zh-CN" altLang="en-US"/>
        </a:p>
      </dgm:t>
    </dgm:pt>
    <dgm:pt modelId="{B94740DE-01D5-4BC3-A037-D9A56A4EE735}" type="pres">
      <dgm:prSet presAssocID="{9AB982D1-6ED6-473B-B307-03B5C8307F3B}" presName="wedge3Tx" presStyleLbl="node1" presStyleIdx="2" presStyleCnt="3">
        <dgm:presLayoutVars>
          <dgm:chMax val="0"/>
          <dgm:chPref val="0"/>
          <dgm:bulletEnabled val="1"/>
        </dgm:presLayoutVars>
      </dgm:prSet>
      <dgm:spPr/>
      <dgm:t>
        <a:bodyPr/>
        <a:lstStyle/>
        <a:p>
          <a:endParaRPr lang="zh-CN" altLang="en-US"/>
        </a:p>
      </dgm:t>
    </dgm:pt>
  </dgm:ptLst>
  <dgm:cxnLst>
    <dgm:cxn modelId="{76C5DBCC-0C16-4929-8F45-1BF747E9E677}" type="presOf" srcId="{68859B8F-6C50-4599-99E1-FF261758F310}" destId="{D58FC2DC-4C6C-4202-B578-847F3969F2CE}" srcOrd="0" destOrd="0" presId="urn:microsoft.com/office/officeart/2005/8/layout/chart3"/>
    <dgm:cxn modelId="{82A0F3D3-04CC-431B-89EA-781A154A5CBD}" srcId="{9AB982D1-6ED6-473B-B307-03B5C8307F3B}" destId="{B8728676-21F2-4D2A-98F0-AF480818B640}" srcOrd="2" destOrd="0" parTransId="{4B586BC2-F39B-4C27-9CDD-19D4EFDCFABC}" sibTransId="{97BA1A96-DB95-4245-B30C-1E753F93F9C1}"/>
    <dgm:cxn modelId="{367D7C26-A4F3-4E45-88B2-5A685B99D6C9}" srcId="{9AB982D1-6ED6-473B-B307-03B5C8307F3B}" destId="{5CF96DD8-021A-4E19-8C0D-A1B5F96782D8}" srcOrd="0" destOrd="0" parTransId="{BB22A60D-8135-4A1B-BF02-E062B85C4DC7}" sibTransId="{78AD9CAE-29E2-4C03-9F82-3AC6C75BA4B4}"/>
    <dgm:cxn modelId="{1B727F08-720F-425D-AC99-D01F00EBDAD6}" srcId="{9AB982D1-6ED6-473B-B307-03B5C8307F3B}" destId="{68859B8F-6C50-4599-99E1-FF261758F310}" srcOrd="1" destOrd="0" parTransId="{E6AE4C78-4D32-4C6A-BB77-75039A7B656F}" sibTransId="{1FDA239B-5DE9-456D-8726-BCF984D2A6C4}"/>
    <dgm:cxn modelId="{0A6DD29B-3D25-4DCA-80FB-E51884BD9E75}" type="presOf" srcId="{5CF96DD8-021A-4E19-8C0D-A1B5F96782D8}" destId="{D0860409-B568-4801-B393-E33F9EBA98A2}" srcOrd="1" destOrd="0" presId="urn:microsoft.com/office/officeart/2005/8/layout/chart3"/>
    <dgm:cxn modelId="{9970C8E7-20E3-4EF1-91A2-E1E90ACE784F}" type="presOf" srcId="{9AB982D1-6ED6-473B-B307-03B5C8307F3B}" destId="{8D934E6C-401B-41FC-A3FE-D7AD0F5A20F3}" srcOrd="0" destOrd="0" presId="urn:microsoft.com/office/officeart/2005/8/layout/chart3"/>
    <dgm:cxn modelId="{BF81216E-E810-4193-B654-2A0F7A6A8BA1}" type="presOf" srcId="{B8728676-21F2-4D2A-98F0-AF480818B640}" destId="{B94740DE-01D5-4BC3-A037-D9A56A4EE735}" srcOrd="1" destOrd="0" presId="urn:microsoft.com/office/officeart/2005/8/layout/chart3"/>
    <dgm:cxn modelId="{F0EFA58B-D9D1-4163-8DF2-7A0C67159D0E}" type="presOf" srcId="{B8728676-21F2-4D2A-98F0-AF480818B640}" destId="{36922C78-D3B8-4AEA-910E-BEFD23942217}" srcOrd="0" destOrd="0" presId="urn:microsoft.com/office/officeart/2005/8/layout/chart3"/>
    <dgm:cxn modelId="{923F81B8-AE4F-48E0-95D6-D7465221F714}" type="presOf" srcId="{5CF96DD8-021A-4E19-8C0D-A1B5F96782D8}" destId="{67222F96-6B5C-42CE-A44A-BF1EF64C1251}" srcOrd="0" destOrd="0" presId="urn:microsoft.com/office/officeart/2005/8/layout/chart3"/>
    <dgm:cxn modelId="{C933D8CA-1A53-47C8-8653-1B5EBCC1B426}" type="presOf" srcId="{68859B8F-6C50-4599-99E1-FF261758F310}" destId="{5CCFEA56-54A6-4BB0-92C9-95FB300E48A3}" srcOrd="1" destOrd="0" presId="urn:microsoft.com/office/officeart/2005/8/layout/chart3"/>
    <dgm:cxn modelId="{1D46EAD1-0F0C-4C5E-B7D0-B0B6FF697747}" type="presParOf" srcId="{8D934E6C-401B-41FC-A3FE-D7AD0F5A20F3}" destId="{67222F96-6B5C-42CE-A44A-BF1EF64C1251}" srcOrd="0" destOrd="0" presId="urn:microsoft.com/office/officeart/2005/8/layout/chart3"/>
    <dgm:cxn modelId="{83B231B4-ECB8-4596-B0D3-E38B17E04D16}" type="presParOf" srcId="{8D934E6C-401B-41FC-A3FE-D7AD0F5A20F3}" destId="{D0860409-B568-4801-B393-E33F9EBA98A2}" srcOrd="1" destOrd="0" presId="urn:microsoft.com/office/officeart/2005/8/layout/chart3"/>
    <dgm:cxn modelId="{373D8A55-AC61-473B-88A0-619BCD732706}" type="presParOf" srcId="{8D934E6C-401B-41FC-A3FE-D7AD0F5A20F3}" destId="{D58FC2DC-4C6C-4202-B578-847F3969F2CE}" srcOrd="2" destOrd="0" presId="urn:microsoft.com/office/officeart/2005/8/layout/chart3"/>
    <dgm:cxn modelId="{0E8D5F3F-E02D-45A2-8200-368F72A86989}" type="presParOf" srcId="{8D934E6C-401B-41FC-A3FE-D7AD0F5A20F3}" destId="{5CCFEA56-54A6-4BB0-92C9-95FB300E48A3}" srcOrd="3" destOrd="0" presId="urn:microsoft.com/office/officeart/2005/8/layout/chart3"/>
    <dgm:cxn modelId="{2C6206FB-4695-47BD-A505-3C8FFCFDEF00}" type="presParOf" srcId="{8D934E6C-401B-41FC-A3FE-D7AD0F5A20F3}" destId="{36922C78-D3B8-4AEA-910E-BEFD23942217}" srcOrd="4" destOrd="0" presId="urn:microsoft.com/office/officeart/2005/8/layout/chart3"/>
    <dgm:cxn modelId="{BCC1BE31-732F-409B-8490-18EB20A7E040}" type="presParOf" srcId="{8D934E6C-401B-41FC-A3FE-D7AD0F5A20F3}" destId="{B94740DE-01D5-4BC3-A037-D9A56A4EE735}" srcOrd="5" destOrd="0" presId="urn:microsoft.com/office/officeart/2005/8/layout/chart3"/>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7222F96-6B5C-42CE-A44A-BF1EF64C1251}">
      <dsp:nvSpPr>
        <dsp:cNvPr id="0" name=""/>
        <dsp:cNvSpPr/>
      </dsp:nvSpPr>
      <dsp:spPr>
        <a:xfrm>
          <a:off x="328360" y="217038"/>
          <a:ext cx="2479955" cy="247995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准确性</a:t>
          </a:r>
          <a:endParaRPr lang="zh-CN" altLang="en-US" sz="2400" b="1" kern="1200" dirty="0">
            <a:solidFill>
              <a:srgbClr val="FF0000"/>
            </a:solidFill>
          </a:endParaRPr>
        </a:p>
      </dsp:txBody>
      <dsp:txXfrm>
        <a:off x="1676688" y="674649"/>
        <a:ext cx="841413" cy="826651"/>
      </dsp:txXfrm>
    </dsp:sp>
    <dsp:sp modelId="{D58FC2DC-4C6C-4202-B578-847F3969F2CE}">
      <dsp:nvSpPr>
        <dsp:cNvPr id="0" name=""/>
        <dsp:cNvSpPr/>
      </dsp:nvSpPr>
      <dsp:spPr>
        <a:xfrm>
          <a:off x="317751" y="216026"/>
          <a:ext cx="2479955" cy="247995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高效性</a:t>
          </a:r>
          <a:endParaRPr lang="zh-CN" altLang="en-US" sz="3200" b="1" kern="1200" dirty="0">
            <a:solidFill>
              <a:srgbClr val="FF0000"/>
            </a:solidFill>
          </a:endParaRPr>
        </a:p>
      </dsp:txBody>
      <dsp:txXfrm>
        <a:off x="996787" y="1780760"/>
        <a:ext cx="1121884" cy="767605"/>
      </dsp:txXfrm>
    </dsp:sp>
    <dsp:sp modelId="{36922C78-D3B8-4AEA-910E-BEFD23942217}">
      <dsp:nvSpPr>
        <dsp:cNvPr id="0" name=""/>
        <dsp:cNvSpPr/>
      </dsp:nvSpPr>
      <dsp:spPr>
        <a:xfrm>
          <a:off x="317751" y="216026"/>
          <a:ext cx="2479955" cy="247995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友好性</a:t>
          </a:r>
        </a:p>
      </dsp:txBody>
      <dsp:txXfrm>
        <a:off x="583461" y="703160"/>
        <a:ext cx="841413" cy="826651"/>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2017/10/21</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zh.wikipedia.org/wiki/%E7%86%B1%E5%B8%B6" TargetMode="External"/><Relationship Id="rId13" Type="http://schemas.openxmlformats.org/officeDocument/2006/relationships/hyperlink" Target="https://zh.wikipedia.org/wiki/%E8%8D%89%E6%9C%AC%E6%A4%8D%E7%89%A9" TargetMode="External"/><Relationship Id="rId3" Type="http://schemas.openxmlformats.org/officeDocument/2006/relationships/hyperlink" Target="https://zh.wikipedia.org/wiki/%E5%A4%A7%E6%88%9F%E7%A7%91" TargetMode="External"/><Relationship Id="rId7" Type="http://schemas.openxmlformats.org/officeDocument/2006/relationships/hyperlink" Target="https://zh.wikipedia.org/wiki/%E7%BE%8E%E6%B4%B2" TargetMode="External"/><Relationship Id="rId12" Type="http://schemas.openxmlformats.org/officeDocument/2006/relationships/hyperlink" Target="https://zh.wikipedia.org/wiki/%E5%A4%9A%E5%B9%B4%E7%94%9F" TargetMode="External"/><Relationship Id="rId2" Type="http://schemas.openxmlformats.org/officeDocument/2006/relationships/slide" Target="../slides/slide28.xml"/><Relationship Id="rId16" Type="http://schemas.openxmlformats.org/officeDocument/2006/relationships/hyperlink" Target="https://zh.wikipedia.org/wiki/%E5%96%AC%E6%9C%A8" TargetMode="External"/><Relationship Id="rId1" Type="http://schemas.openxmlformats.org/officeDocument/2006/relationships/notesMaster" Target="../notesMasters/notesMaster1.xml"/><Relationship Id="rId6" Type="http://schemas.openxmlformats.org/officeDocument/2006/relationships/hyperlink" Target="https://zh.wikipedia.org/wiki/%E9%9D%9E%E6%B4%B2" TargetMode="External"/><Relationship Id="rId11" Type="http://schemas.openxmlformats.org/officeDocument/2006/relationships/hyperlink" Target="https://zh.wikipedia.org/wiki/%E4%B8%80%E5%B9%B4%E7%94%9F" TargetMode="External"/><Relationship Id="rId5" Type="http://schemas.openxmlformats.org/officeDocument/2006/relationships/hyperlink" Target="https://zh.wikipedia.org/w/index.php?title=%E7%87%88%E5%8F%B0%E8%8D%89&amp;action=edit&amp;redlink=1" TargetMode="External"/><Relationship Id="rId15" Type="http://schemas.openxmlformats.org/officeDocument/2006/relationships/hyperlink" Target="https://zh.wikipedia.org/wiki/%E7%81%8C%E6%9C%A8" TargetMode="External"/><Relationship Id="rId10" Type="http://schemas.openxmlformats.org/officeDocument/2006/relationships/hyperlink" Target="https://zh.wikipedia.org/wiki/%E6%B8%A9%E5%B8%A6" TargetMode="External"/><Relationship Id="rId4" Type="http://schemas.openxmlformats.org/officeDocument/2006/relationships/hyperlink" Target="https://zh.wikipedia.org/wiki/%E4%B8%80%E5%93%81%E7%B4%85" TargetMode="External"/><Relationship Id="rId9" Type="http://schemas.openxmlformats.org/officeDocument/2006/relationships/hyperlink" Target="https://zh.wikipedia.org/wiki/%E4%BA%9E%E7%86%B1%E5%B8%B6" TargetMode="External"/><Relationship Id="rId14" Type="http://schemas.openxmlformats.org/officeDocument/2006/relationships/hyperlink" Target="https://zh.wikipedia.org/wiki/%E6%9C%A8%E6%9C%AC%E6%A4%8D%E7%89%A9"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介绍单位（国重、北京大数据与脑机智能、新技术研究所</a:t>
            </a:r>
            <a:r>
              <a:rPr lang="en-US" altLang="zh-CN" smtClean="0"/>
              <a:t>ACT</a:t>
            </a:r>
            <a:r>
              <a:rPr lang="zh-CN" altLang="en-US" smtClean="0"/>
              <a:t>） </a:t>
            </a:r>
            <a:r>
              <a:rPr lang="en-US" altLang="zh-CN" dirty="0" smtClean="0"/>
              <a:t>- </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a:t>
            </a:r>
            <a:r>
              <a:rPr lang="zh-CN" altLang="en-US" sz="1200" u="sng" dirty="0" smtClean="0">
                <a:solidFill>
                  <a:srgbClr val="000099"/>
                </a:solidFill>
              </a:rPr>
              <a:t>福布斯</a:t>
            </a:r>
            <a:r>
              <a:rPr lang="en-US" altLang="zh-CN" sz="1200" dirty="0" smtClean="0"/>
              <a:t>》</a:t>
            </a:r>
            <a:r>
              <a:rPr lang="zh-CN" altLang="en-US" sz="1200" dirty="0" smtClean="0"/>
              <a:t>日前评选出十位最年轻的亿万富翁，</a:t>
            </a:r>
            <a:r>
              <a:rPr lang="en-US" altLang="zh-CN" sz="1200" dirty="0" smtClean="0"/>
              <a:t>26</a:t>
            </a:r>
            <a:r>
              <a:rPr lang="zh-CN" altLang="en-US" sz="1200" dirty="0" smtClean="0"/>
              <a:t>岁的马克</a:t>
            </a:r>
            <a:r>
              <a:rPr lang="en-US" altLang="zh-CN" sz="1200" dirty="0" smtClean="0"/>
              <a:t>-</a:t>
            </a:r>
            <a:r>
              <a:rPr lang="zh-CN" altLang="en-US" sz="1200" dirty="0" smtClean="0"/>
              <a:t>扎克伯格以</a:t>
            </a:r>
            <a:r>
              <a:rPr lang="en-US" altLang="zh-CN" sz="1200" dirty="0" smtClean="0"/>
              <a:t>69</a:t>
            </a:r>
            <a:r>
              <a:rPr lang="zh-CN" altLang="en-US" sz="1200" dirty="0" smtClean="0"/>
              <a:t>亿美元的身价排在首位，他也因此成为世界上最年轻的亿万富翁。</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移动互联网的发展：</a:t>
            </a:r>
            <a:endParaRPr lang="en-US" altLang="zh-CN" dirty="0" smtClean="0"/>
          </a:p>
          <a:p>
            <a:r>
              <a:rPr lang="zh-CN" altLang="en-US" dirty="0" smtClean="0"/>
              <a:t>在</a:t>
            </a:r>
            <a:r>
              <a:rPr lang="en-US" altLang="zh-CN" dirty="0" smtClean="0"/>
              <a:t>Android2.3 gingerbread</a:t>
            </a:r>
            <a:r>
              <a:rPr lang="zh-CN" altLang="en-US" dirty="0" smtClean="0"/>
              <a:t>系统中，</a:t>
            </a:r>
            <a:r>
              <a:rPr lang="en-US" altLang="zh-CN" dirty="0" err="1" smtClean="0"/>
              <a:t>google</a:t>
            </a:r>
            <a:r>
              <a:rPr lang="zh-CN" altLang="en-US" dirty="0" smtClean="0"/>
              <a:t>提供了</a:t>
            </a:r>
            <a:r>
              <a:rPr lang="en-US" altLang="zh-CN" dirty="0" smtClean="0"/>
              <a:t>11</a:t>
            </a:r>
            <a:r>
              <a:rPr lang="zh-CN" altLang="en-US" dirty="0" smtClean="0"/>
              <a:t>种传感器</a:t>
            </a:r>
            <a:r>
              <a:rPr lang="en-US" altLang="zh-CN" dirty="0" smtClean="0"/>
              <a:t>: </a:t>
            </a:r>
            <a:r>
              <a:rPr lang="zh-CN" altLang="en-US" dirty="0" smtClean="0"/>
              <a:t>加速度、磁力、方向、陀螺仪、光线感应、压力、温度、接近、重力、线性加速度、旋转矢量</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3"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4"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5"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6"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7"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8"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9"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0"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1"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2"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3"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4"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5"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6"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28</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3" Type="http://schemas.openxmlformats.org/officeDocument/2006/relationships/image" Target="../media/image30.pn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12.png"/><Relationship Id="rId16"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5" Type="http://schemas.openxmlformats.org/officeDocument/2006/relationships/image" Target="../media/image42.png"/><Relationship Id="rId10" Type="http://schemas.openxmlformats.org/officeDocument/2006/relationships/image" Target="../media/image37.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jpeg"/></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45.wmf"/><Relationship Id="rId7" Type="http://schemas.openxmlformats.org/officeDocument/2006/relationships/diagramLayout" Target="../diagrams/layout1.xml"/><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47.jpeg"/><Relationship Id="rId10" Type="http://schemas.microsoft.com/office/2007/relationships/diagramDrawing" Target="../diagrams/drawing1.xml"/><Relationship Id="rId4" Type="http://schemas.openxmlformats.org/officeDocument/2006/relationships/image" Target="../media/image46.wmf"/><Relationship Id="rId9" Type="http://schemas.openxmlformats.org/officeDocument/2006/relationships/diagramColors" Target="../diagrams/colors1.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1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3.png"/><Relationship Id="rId7" Type="http://schemas.openxmlformats.org/officeDocument/2006/relationships/image" Target="../media/image84.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 Id="rId9" Type="http://schemas.openxmlformats.org/officeDocument/2006/relationships/image" Target="../media/image86.jpeg"/></Relationships>
</file>

<file path=ppt/slides/_rels/slide43.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87.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362476" y="4379367"/>
            <a:ext cx="8352928" cy="1785937"/>
          </a:xfrm>
          <a:prstGeom prst="rect">
            <a:avLst/>
          </a:prstGeom>
          <a:noFill/>
          <a:ln w="9525">
            <a:noFill/>
            <a:miter lim="800000"/>
            <a:headEnd/>
            <a:tailEnd/>
          </a:ln>
        </p:spPr>
        <p:txBody>
          <a:bodyPr/>
          <a:lstStyle/>
          <a:p>
            <a:pPr marL="342900" indent="-342900" algn="ctr">
              <a:spcBef>
                <a:spcPct val="20000"/>
              </a:spcBef>
            </a:pPr>
            <a:r>
              <a:rPr lang="zh-CN" altLang="en-US" sz="3200" b="1" dirty="0" smtClean="0">
                <a:solidFill>
                  <a:srgbClr val="000099"/>
                </a:solidFill>
                <a:latin typeface="+mn-lt"/>
                <a:ea typeface="+mn-ea"/>
              </a:rPr>
              <a:t>马 帅</a:t>
            </a:r>
            <a:endParaRPr lang="en-US" altLang="zh-CN" sz="3200" b="1" dirty="0" smtClean="0">
              <a:solidFill>
                <a:srgbClr val="000099"/>
              </a:solidFill>
              <a:latin typeface="+mn-lt"/>
              <a:ea typeface="+mn-ea"/>
            </a:endParaRPr>
          </a:p>
        </p:txBody>
      </p:sp>
      <p:sp>
        <p:nvSpPr>
          <p:cNvPr id="15363" name="Rectangle 15"/>
          <p:cNvSpPr>
            <a:spLocks noRot="1" noChangeArrowheads="1"/>
          </p:cNvSpPr>
          <p:nvPr/>
        </p:nvSpPr>
        <p:spPr bwMode="auto">
          <a:xfrm>
            <a:off x="107504" y="404664"/>
            <a:ext cx="8964488" cy="1830859"/>
          </a:xfrm>
          <a:prstGeom prst="rect">
            <a:avLst/>
          </a:prstGeom>
          <a:noFill/>
          <a:ln w="9525">
            <a:noFill/>
            <a:miter lim="800000"/>
            <a:headEnd/>
            <a:tailEnd/>
          </a:ln>
        </p:spPr>
        <p:txBody>
          <a:bodyPr anchor="ctr"/>
          <a:lstStyle/>
          <a:p>
            <a:pPr algn="ctr">
              <a:lnSpc>
                <a:spcPct val="140000"/>
              </a:lnSpc>
            </a:pPr>
            <a:r>
              <a:rPr lang="zh-CN" altLang="en-US" sz="4400" b="1" dirty="0" smtClean="0">
                <a:solidFill>
                  <a:srgbClr val="000099"/>
                </a:solidFill>
                <a:latin typeface="+mn-ea"/>
                <a:ea typeface="+mn-ea"/>
              </a:rPr>
              <a:t>大图搜索：挑战性与相关技术</a:t>
            </a:r>
            <a:endParaRPr lang="en-US" altLang="zh-CN" sz="4400" b="1" dirty="0" smtClean="0">
              <a:solidFill>
                <a:srgbClr val="000099"/>
              </a:solidFill>
              <a:latin typeface="+mn-ea"/>
              <a:ea typeface="+mn-ea"/>
            </a:endParaRPr>
          </a:p>
          <a:p>
            <a:pPr algn="ctr">
              <a:lnSpc>
                <a:spcPct val="140000"/>
              </a:lnSpc>
            </a:pPr>
            <a:r>
              <a:rPr lang="en-US" altLang="zh-CN" sz="2800" b="1" dirty="0" smtClean="0">
                <a:solidFill>
                  <a:srgbClr val="000099"/>
                </a:solidFill>
                <a:latin typeface="+mj-lt"/>
                <a:ea typeface="黑体" pitchFamily="2" charset="-122"/>
              </a:rPr>
              <a:t>(Big Graph Search: Challenges and Techniques)</a:t>
            </a:r>
            <a:endParaRPr lang="zh-CN" altLang="en-US" sz="2800" b="1" dirty="0">
              <a:solidFill>
                <a:srgbClr val="000099"/>
              </a:solidFill>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348880"/>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4429124" y="5429264"/>
            <a:ext cx="4427099" cy="914400"/>
          </a:xfrm>
          <a:prstGeom prst="rect">
            <a:avLst/>
          </a:prstGeom>
        </p:spPr>
      </p:pic>
      <p:sp>
        <p:nvSpPr>
          <p:cNvPr id="6" name="矩形 5"/>
          <p:cNvSpPr/>
          <p:nvPr/>
        </p:nvSpPr>
        <p:spPr>
          <a:xfrm>
            <a:off x="0" y="0"/>
            <a:ext cx="8858280" cy="307777"/>
          </a:xfrm>
          <a:prstGeom prst="rect">
            <a:avLst/>
          </a:prstGeom>
        </p:spPr>
        <p:txBody>
          <a:bodyPr wrap="square">
            <a:spAutoFit/>
          </a:bodyPr>
          <a:lstStyle/>
          <a:p>
            <a:r>
              <a:rPr lang="en-US" altLang="zh-CN" sz="1400" b="1" dirty="0" smtClean="0">
                <a:solidFill>
                  <a:srgbClr val="C00000"/>
                </a:solidFill>
              </a:rPr>
              <a:t>2016</a:t>
            </a:r>
            <a:r>
              <a:rPr lang="zh-CN" altLang="en-US" sz="1400" b="1" dirty="0" smtClean="0">
                <a:solidFill>
                  <a:srgbClr val="C00000"/>
                </a:solidFill>
              </a:rPr>
              <a:t>新疆高等教育信息化高端论坛</a:t>
            </a:r>
            <a:endParaRPr lang="zh-CN" altLang="en-US" sz="1400" b="1" dirty="0">
              <a:solidFill>
                <a:srgbClr val="C00000"/>
              </a:solidFill>
            </a:endParaRPr>
          </a:p>
        </p:txBody>
      </p:sp>
      <p:pic>
        <p:nvPicPr>
          <p:cNvPr id="9" name="图片 2"/>
          <p:cNvPicPr>
            <a:picLocks noChangeAspect="1"/>
          </p:cNvPicPr>
          <p:nvPr/>
        </p:nvPicPr>
        <p:blipFill>
          <a:blip r:embed="rId5"/>
          <a:srcRect/>
          <a:stretch>
            <a:fillRect/>
          </a:stretch>
        </p:blipFill>
        <p:spPr bwMode="auto">
          <a:xfrm>
            <a:off x="984952" y="5429264"/>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
        <p:nvSpPr>
          <p:cNvPr id="5" name="TextBox 3"/>
          <p:cNvSpPr txBox="1">
            <a:spLocks noChangeArrowheads="1"/>
          </p:cNvSpPr>
          <p:nvPr/>
        </p:nvSpPr>
        <p:spPr bwMode="auto">
          <a:xfrm>
            <a:off x="354013" y="325423"/>
            <a:ext cx="8394700" cy="103187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2"/>
              </a:buBlip>
            </a:pPr>
            <a:r>
              <a:rPr lang="zh-CN" altLang="en-US" sz="2800" dirty="0" smtClean="0">
                <a:solidFill>
                  <a:srgbClr val="FF0000"/>
                </a:solidFill>
                <a:latin typeface="黑体" pitchFamily="49" charset="-122"/>
                <a:ea typeface="黑体" pitchFamily="49" charset="-122"/>
              </a:rPr>
              <a:t>问题：</a:t>
            </a:r>
            <a:r>
              <a:rPr lang="zh-CN" altLang="en-US" sz="2800" dirty="0">
                <a:latin typeface="黑体" pitchFamily="49" charset="-122"/>
                <a:ea typeface="黑体" pitchFamily="49" charset="-122"/>
              </a:rPr>
              <a:t>是否有坚实的理论基础</a:t>
            </a:r>
          </a:p>
          <a:p>
            <a:pPr marL="342900" lvl="1" indent="-342900">
              <a:spcBef>
                <a:spcPct val="20000"/>
              </a:spcBef>
              <a:buFont typeface="Wingdings" pitchFamily="2" charset="2"/>
              <a:buBlip>
                <a:blip r:embed="rId2"/>
              </a:buBlip>
            </a:pPr>
            <a:r>
              <a:rPr lang="zh-CN" altLang="en-US" sz="2800" dirty="0">
                <a:solidFill>
                  <a:srgbClr val="FF0000"/>
                </a:solidFill>
                <a:latin typeface="黑体" pitchFamily="49" charset="-122"/>
                <a:ea typeface="黑体" pitchFamily="49" charset="-122"/>
              </a:rPr>
              <a:t>（大）数据科学是否能真的成为一种“科学”？</a:t>
            </a:r>
            <a:endParaRPr lang="zh-CN" altLang="en-US" sz="2800" dirty="0">
              <a:latin typeface="黑体" pitchFamily="49" charset="-122"/>
              <a:ea typeface="黑体" pitchFamily="49" charset="-122"/>
            </a:endParaRPr>
          </a:p>
        </p:txBody>
      </p:sp>
      <p:sp>
        <p:nvSpPr>
          <p:cNvPr id="6" name="TextBox 3"/>
          <p:cNvSpPr txBox="1">
            <a:spLocks noChangeArrowheads="1"/>
          </p:cNvSpPr>
          <p:nvPr/>
        </p:nvSpPr>
        <p:spPr bwMode="auto">
          <a:xfrm>
            <a:off x="317469" y="1554185"/>
            <a:ext cx="8394700" cy="793750"/>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2"/>
              </a:buBlip>
            </a:pPr>
            <a:r>
              <a:rPr lang="zh-CN" altLang="en-US" sz="2400">
                <a:latin typeface="黑体" pitchFamily="49" charset="-122"/>
                <a:ea typeface="黑体" pitchFamily="49" charset="-122"/>
              </a:rPr>
              <a:t>其中一个可能性：计算问题、复杂性与算法</a:t>
            </a:r>
            <a:endParaRPr lang="en-US" altLang="zh-CN" sz="2400">
              <a:latin typeface="黑体" pitchFamily="49" charset="-122"/>
              <a:ea typeface="黑体" pitchFamily="49" charset="-122"/>
            </a:endParaRPr>
          </a:p>
          <a:p>
            <a:pPr marL="742950" lvl="2" indent="-342900">
              <a:spcBef>
                <a:spcPct val="20000"/>
              </a:spcBef>
              <a:buFontTx/>
              <a:buBlip>
                <a:blip r:embed="rId2"/>
              </a:buBlip>
            </a:pPr>
            <a:r>
              <a:rPr lang="zh-CN" altLang="en-US">
                <a:latin typeface="黑体" pitchFamily="49" charset="-122"/>
                <a:ea typeface="黑体" pitchFamily="49" charset="-122"/>
              </a:rPr>
              <a:t>计算问题是计算机科学的本质问题，而算法是一切计算问题的核心</a:t>
            </a:r>
            <a:endParaRPr lang="en-US" altLang="zh-CN">
              <a:latin typeface="黑体" pitchFamily="49" charset="-122"/>
              <a:ea typeface="黑体" pitchFamily="49" charset="-122"/>
            </a:endParaRPr>
          </a:p>
        </p:txBody>
      </p:sp>
      <p:sp>
        <p:nvSpPr>
          <p:cNvPr id="7" name="矩形 6"/>
          <p:cNvSpPr/>
          <p:nvPr/>
        </p:nvSpPr>
        <p:spPr>
          <a:xfrm>
            <a:off x="863048" y="2706015"/>
            <a:ext cx="1824538" cy="707886"/>
          </a:xfrm>
          <a:prstGeom prst="rect">
            <a:avLst/>
          </a:prstGeom>
        </p:spPr>
        <p:txBody>
          <a:bodyPr wrap="none">
            <a:spAutoFit/>
          </a:bodyPr>
          <a:lstStyle/>
          <a:p>
            <a:pPr eaLnBrk="1" hangingPunct="1">
              <a:buFont typeface="Arial" panose="020B0604020202020204" pitchFamily="34" charset="0"/>
              <a:buNone/>
              <a:defRPr/>
            </a:pPr>
            <a:r>
              <a:rPr kumimoji="1" lang="en-US" altLang="zh-CN" sz="4000" i="1"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G</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r>
              <a:rPr kumimoji="1" lang="en-US" altLang="zh-CN" sz="4000" i="1" noProof="1">
                <a:ln w="10541" cmpd="sng">
                  <a:solidFill>
                    <a:srgbClr val="4F81BD">
                      <a:shade val="88000"/>
                      <a:satMod val="110000"/>
                    </a:srgbClr>
                  </a:solidFill>
                  <a:prstDash val="solid"/>
                </a:ln>
                <a:solidFill>
                  <a:srgbClr val="FF0000"/>
                </a:solidFill>
                <a:latin typeface="Arial" pitchFamily="34" charset="0"/>
                <a:ea typeface="黑体" pitchFamily="49" charset="-122"/>
                <a:cs typeface="Arial" pitchFamily="34" charset="0"/>
              </a:rPr>
              <a:t>F</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r>
              <a:rPr kumimoji="1" lang="en-US" altLang="zh-CN" sz="4000" i="1"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x</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endParaRPr kumimoji="1" lang="zh-CN" altLang="en-US"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a typeface="宋体" charset="0"/>
              <a:cs typeface="Arial" pitchFamily="34" charset="0"/>
            </a:endParaRPr>
          </a:p>
        </p:txBody>
      </p:sp>
      <p:cxnSp>
        <p:nvCxnSpPr>
          <p:cNvPr id="8" name="直接箭头连接符 15"/>
          <p:cNvCxnSpPr>
            <a:cxnSpLocks noChangeShapeType="1"/>
          </p:cNvCxnSpPr>
          <p:nvPr/>
        </p:nvCxnSpPr>
        <p:spPr bwMode="auto">
          <a:xfrm flipH="1">
            <a:off x="2519331" y="3138510"/>
            <a:ext cx="863600" cy="144462"/>
          </a:xfrm>
          <a:prstGeom prst="straightConnector1">
            <a:avLst/>
          </a:prstGeom>
          <a:noFill/>
          <a:ln w="9525">
            <a:solidFill>
              <a:srgbClr val="4A7EBB"/>
            </a:solidFill>
            <a:round/>
            <a:headEnd/>
            <a:tailEnd type="arrow" w="med" len="med"/>
          </a:ln>
        </p:spPr>
      </p:cxnSp>
      <p:sp>
        <p:nvSpPr>
          <p:cNvPr id="9" name="内容占位符 2"/>
          <p:cNvSpPr txBox="1">
            <a:spLocks noChangeArrowheads="1"/>
          </p:cNvSpPr>
          <p:nvPr/>
        </p:nvSpPr>
        <p:spPr bwMode="auto">
          <a:xfrm>
            <a:off x="3382931" y="2994047"/>
            <a:ext cx="865188" cy="576263"/>
          </a:xfrm>
          <a:prstGeom prst="rect">
            <a:avLst/>
          </a:prstGeom>
          <a:noFill/>
          <a:ln w="9525">
            <a:solidFill>
              <a:srgbClr val="0000FF"/>
            </a:solidFill>
            <a:miter lim="800000"/>
            <a:headEnd/>
            <a:tailEnd/>
          </a:ln>
        </p:spPr>
        <p:txBody>
          <a:bodyPr anchor="ctr"/>
          <a:lstStyle/>
          <a:p>
            <a:pPr marL="342900" indent="-342900" algn="ctr" eaLnBrk="1" hangingPunct="1">
              <a:spcBef>
                <a:spcPct val="20000"/>
              </a:spcBef>
              <a:buFont typeface="Arial" pitchFamily="34" charset="0"/>
              <a:buNone/>
            </a:pPr>
            <a:r>
              <a:rPr lang="zh-CN" altLang="en-US" sz="2000" b="0">
                <a:solidFill>
                  <a:srgbClr val="000000"/>
                </a:solidFill>
                <a:latin typeface="Times New Roman" pitchFamily="18" charset="0"/>
                <a:ea typeface="黑体" pitchFamily="49" charset="-122"/>
              </a:rPr>
              <a:t>数据</a:t>
            </a:r>
            <a:endParaRPr lang="zh-CN" altLang="en-US" sz="2000" b="0">
              <a:latin typeface="Calibri" pitchFamily="34" charset="0"/>
              <a:ea typeface="宋体" pitchFamily="2" charset="-122"/>
            </a:endParaRPr>
          </a:p>
        </p:txBody>
      </p:sp>
      <p:cxnSp>
        <p:nvCxnSpPr>
          <p:cNvPr id="10" name="直接箭头连接符 17"/>
          <p:cNvCxnSpPr>
            <a:cxnSpLocks noChangeShapeType="1"/>
          </p:cNvCxnSpPr>
          <p:nvPr/>
        </p:nvCxnSpPr>
        <p:spPr bwMode="auto">
          <a:xfrm flipH="1">
            <a:off x="2014506" y="2346347"/>
            <a:ext cx="1368425" cy="503238"/>
          </a:xfrm>
          <a:prstGeom prst="straightConnector1">
            <a:avLst/>
          </a:prstGeom>
          <a:noFill/>
          <a:ln w="9525">
            <a:solidFill>
              <a:srgbClr val="FF0000"/>
            </a:solidFill>
            <a:round/>
            <a:headEnd/>
            <a:tailEnd type="arrow" w="med" len="med"/>
          </a:ln>
        </p:spPr>
      </p:cxnSp>
      <p:sp>
        <p:nvSpPr>
          <p:cNvPr id="11" name="内容占位符 2"/>
          <p:cNvSpPr txBox="1">
            <a:spLocks noChangeArrowheads="1"/>
          </p:cNvSpPr>
          <p:nvPr/>
        </p:nvSpPr>
        <p:spPr bwMode="auto">
          <a:xfrm>
            <a:off x="3382931" y="2346347"/>
            <a:ext cx="865188" cy="576263"/>
          </a:xfrm>
          <a:prstGeom prst="rect">
            <a:avLst/>
          </a:prstGeom>
          <a:noFill/>
          <a:ln w="9525">
            <a:solidFill>
              <a:srgbClr val="FF0000"/>
            </a:solidFill>
            <a:miter lim="800000"/>
            <a:headEnd/>
            <a:tailEnd/>
          </a:ln>
        </p:spPr>
        <p:txBody>
          <a:bodyPr anchor="ctr"/>
          <a:lstStyle/>
          <a:p>
            <a:pPr marL="342900" indent="-342900" algn="ctr" eaLnBrk="1" hangingPunct="1">
              <a:spcBef>
                <a:spcPct val="20000"/>
              </a:spcBef>
              <a:buFont typeface="Arial" pitchFamily="34" charset="0"/>
              <a:buNone/>
            </a:pPr>
            <a:r>
              <a:rPr lang="zh-CN" altLang="en-US" sz="2000" b="0">
                <a:solidFill>
                  <a:srgbClr val="000000"/>
                </a:solidFill>
                <a:latin typeface="Times New Roman" pitchFamily="18" charset="0"/>
                <a:ea typeface="黑体" pitchFamily="49" charset="-122"/>
              </a:rPr>
              <a:t>算法</a:t>
            </a:r>
            <a:endParaRPr lang="zh-CN" altLang="en-US" sz="2400" b="0">
              <a:latin typeface="Calibri" pitchFamily="34" charset="0"/>
              <a:ea typeface="宋体" pitchFamily="2" charset="-122"/>
            </a:endParaRPr>
          </a:p>
        </p:txBody>
      </p:sp>
      <p:graphicFrame>
        <p:nvGraphicFramePr>
          <p:cNvPr id="13" name="Group 12"/>
          <p:cNvGraphicFramePr>
            <a:graphicFrameLocks noGrp="1"/>
          </p:cNvGraphicFramePr>
          <p:nvPr/>
        </p:nvGraphicFramePr>
        <p:xfrm>
          <a:off x="142844" y="3714772"/>
          <a:ext cx="3889375" cy="2733674"/>
        </p:xfrm>
        <a:graphic>
          <a:graphicData uri="http://schemas.openxmlformats.org/drawingml/2006/table">
            <a:tbl>
              <a:tblPr/>
              <a:tblGrid>
                <a:gridCol w="1036637"/>
                <a:gridCol w="2852738"/>
              </a:tblGrid>
              <a:tr h="63031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70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年代前</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算法研究</a:t>
                      </a:r>
                    </a:p>
                  </a:txBody>
                  <a:tcPr marL="0" marR="0" marT="144017"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70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确定性多项式时间算法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发现</a:t>
                      </a:r>
                      <a:r>
                        <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NP</a:t>
                      </a: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困难性</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80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随机化算法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随机性能加速算法</a:t>
                      </a:r>
                      <a:endParaRPr kumimoji="0" lang="zh-CN" altLang="en-US" sz="20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90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近似算法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后期发现近似困难性</a:t>
                      </a:r>
                      <a:endParaRPr kumimoji="0" lang="zh-CN" altLang="en-US" sz="20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15" name="Group 26"/>
          <p:cNvGrpSpPr>
            <a:grpSpLocks/>
          </p:cNvGrpSpPr>
          <p:nvPr/>
        </p:nvGrpSpPr>
        <p:grpSpPr bwMode="auto">
          <a:xfrm rot="1185080">
            <a:off x="3492469" y="5638822"/>
            <a:ext cx="958850" cy="668338"/>
            <a:chOff x="-423" y="336"/>
            <a:chExt cx="6327" cy="2514"/>
          </a:xfrm>
        </p:grpSpPr>
        <p:pic>
          <p:nvPicPr>
            <p:cNvPr id="16" name="Picture 27" descr="green-blue-purple-scaling-2"/>
            <p:cNvPicPr>
              <a:picLocks noChangeAspect="1" noChangeArrowheads="1"/>
            </p:cNvPicPr>
            <p:nvPr/>
          </p:nvPicPr>
          <p:blipFill>
            <a:blip r:embed="rId3">
              <a:lum bright="-6000"/>
            </a:blip>
            <a:srcRect/>
            <a:stretch>
              <a:fillRect/>
            </a:stretch>
          </p:blipFill>
          <p:spPr bwMode="auto">
            <a:xfrm rot="-1110297">
              <a:off x="-423" y="336"/>
              <a:ext cx="6327" cy="2514"/>
            </a:xfrm>
            <a:prstGeom prst="rect">
              <a:avLst/>
            </a:prstGeom>
            <a:noFill/>
            <a:ln w="9525">
              <a:noFill/>
              <a:miter lim="800000"/>
              <a:headEnd/>
              <a:tailEnd/>
            </a:ln>
          </p:spPr>
        </p:pic>
        <p:pic>
          <p:nvPicPr>
            <p:cNvPr id="17" name="Picture 28" descr="win-internet-standards"/>
            <p:cNvPicPr>
              <a:picLocks noChangeAspect="1" noChangeArrowheads="1"/>
            </p:cNvPicPr>
            <p:nvPr/>
          </p:nvPicPr>
          <p:blipFill>
            <a:blip r:embed="rId4"/>
            <a:srcRect/>
            <a:stretch>
              <a:fillRect/>
            </a:stretch>
          </p:blipFill>
          <p:spPr bwMode="auto">
            <a:xfrm>
              <a:off x="896" y="1258"/>
              <a:ext cx="3408" cy="1282"/>
            </a:xfrm>
            <a:prstGeom prst="rect">
              <a:avLst/>
            </a:prstGeom>
            <a:noFill/>
            <a:ln w="9525">
              <a:noFill/>
              <a:miter lim="800000"/>
              <a:headEnd/>
              <a:tailEnd/>
            </a:ln>
          </p:spPr>
        </p:pic>
      </p:grpSp>
      <p:grpSp>
        <p:nvGrpSpPr>
          <p:cNvPr id="18" name="组合 82"/>
          <p:cNvGrpSpPr>
            <a:grpSpLocks/>
          </p:cNvGrpSpPr>
          <p:nvPr/>
        </p:nvGrpSpPr>
        <p:grpSpPr bwMode="auto">
          <a:xfrm>
            <a:off x="5183156" y="2363810"/>
            <a:ext cx="3689350" cy="3654425"/>
            <a:chOff x="5454257" y="1916832"/>
            <a:chExt cx="3689743" cy="3654942"/>
          </a:xfrm>
        </p:grpSpPr>
        <p:grpSp>
          <p:nvGrpSpPr>
            <p:cNvPr id="19" name="组合 21"/>
            <p:cNvGrpSpPr>
              <a:grpSpLocks/>
            </p:cNvGrpSpPr>
            <p:nvPr/>
          </p:nvGrpSpPr>
          <p:grpSpPr bwMode="auto">
            <a:xfrm>
              <a:off x="7280165" y="3114226"/>
              <a:ext cx="1863835" cy="1211963"/>
              <a:chOff x="3271291" y="2648819"/>
              <a:chExt cx="1804764" cy="1211963"/>
            </a:xfrm>
          </p:grpSpPr>
          <p:sp>
            <p:nvSpPr>
              <p:cNvPr id="41" name="矩形 11"/>
              <p:cNvSpPr>
                <a:spLocks noChangeArrowheads="1"/>
              </p:cNvSpPr>
              <p:nvPr/>
            </p:nvSpPr>
            <p:spPr bwMode="auto">
              <a:xfrm>
                <a:off x="3271291" y="3297551"/>
                <a:ext cx="1804764" cy="563231"/>
              </a:xfrm>
              <a:prstGeom prst="rect">
                <a:avLst/>
              </a:prstGeom>
              <a:noFill/>
              <a:ln w="9525">
                <a:noFill/>
                <a:miter lim="800000"/>
                <a:headEnd/>
                <a:tailEnd/>
              </a:ln>
            </p:spPr>
            <p:txBody>
              <a:bodyPr lIns="0" rIns="0" bIns="0">
                <a:spAutoFit/>
              </a:bodyPr>
              <a:lstStyle/>
              <a:p>
                <a:pPr algn="ctr">
                  <a:lnSpc>
                    <a:spcPct val="80000"/>
                  </a:lnSpc>
                </a:pPr>
                <a:r>
                  <a:rPr lang="en-US" altLang="zh-CN" sz="1400" b="0">
                    <a:latin typeface="Times New Roman" pitchFamily="18" charset="0"/>
                    <a:ea typeface="黑体" pitchFamily="49" charset="-122"/>
                  </a:rPr>
                  <a:t>Juris Hartmanis ,</a:t>
                </a:r>
              </a:p>
              <a:p>
                <a:pPr algn="ctr">
                  <a:lnSpc>
                    <a:spcPct val="80000"/>
                  </a:lnSpc>
                </a:pPr>
                <a:r>
                  <a:rPr lang="en-US" altLang="zh-CN" sz="1400" b="0">
                    <a:latin typeface="Times New Roman" pitchFamily="18" charset="0"/>
                    <a:ea typeface="黑体" pitchFamily="49" charset="-122"/>
                  </a:rPr>
                  <a:t>Richard Edwin Stearns</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1993</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42" name="Picture 2" descr="C:\Users\Ting\Desktop\Hartmanis.jpg"/>
              <p:cNvPicPr>
                <a:picLocks noChangeAspect="1" noChangeArrowheads="1"/>
              </p:cNvPicPr>
              <p:nvPr/>
            </p:nvPicPr>
            <p:blipFill>
              <a:blip r:embed="rId5"/>
              <a:srcRect/>
              <a:stretch>
                <a:fillRect/>
              </a:stretch>
            </p:blipFill>
            <p:spPr bwMode="auto">
              <a:xfrm>
                <a:off x="3347864" y="2649587"/>
                <a:ext cx="760045" cy="633600"/>
              </a:xfrm>
              <a:prstGeom prst="rect">
                <a:avLst/>
              </a:prstGeom>
              <a:noFill/>
              <a:ln w="9525">
                <a:noFill/>
                <a:miter lim="800000"/>
                <a:headEnd/>
                <a:tailEnd/>
              </a:ln>
            </p:spPr>
          </p:pic>
          <p:pic>
            <p:nvPicPr>
              <p:cNvPr id="43" name="Picture 3" descr="C:\Users\Ting\Desktop\richard.jpg"/>
              <p:cNvPicPr>
                <a:picLocks noChangeAspect="1" noChangeArrowheads="1"/>
              </p:cNvPicPr>
              <p:nvPr/>
            </p:nvPicPr>
            <p:blipFill>
              <a:blip r:embed="rId6"/>
              <a:srcRect/>
              <a:stretch>
                <a:fillRect/>
              </a:stretch>
            </p:blipFill>
            <p:spPr bwMode="auto">
              <a:xfrm>
                <a:off x="4101063" y="2648819"/>
                <a:ext cx="760046" cy="633600"/>
              </a:xfrm>
              <a:prstGeom prst="rect">
                <a:avLst/>
              </a:prstGeom>
              <a:noFill/>
              <a:ln w="9525">
                <a:noFill/>
                <a:miter lim="800000"/>
                <a:headEnd/>
                <a:tailEnd/>
              </a:ln>
            </p:spPr>
          </p:pic>
        </p:grpSp>
        <p:grpSp>
          <p:nvGrpSpPr>
            <p:cNvPr id="20" name="组合 66"/>
            <p:cNvGrpSpPr>
              <a:grpSpLocks/>
            </p:cNvGrpSpPr>
            <p:nvPr/>
          </p:nvGrpSpPr>
          <p:grpSpPr bwMode="auto">
            <a:xfrm>
              <a:off x="7956376" y="1924766"/>
              <a:ext cx="1157369" cy="1086037"/>
              <a:chOff x="3087911" y="5525740"/>
              <a:chExt cx="1157369" cy="1086035"/>
            </a:xfrm>
          </p:grpSpPr>
          <p:pic>
            <p:nvPicPr>
              <p:cNvPr id="39" name="Picture 3" descr="C:\Users\Ting\Desktop\donald.jpg"/>
              <p:cNvPicPr>
                <a:picLocks noChangeAspect="1" noChangeArrowheads="1"/>
              </p:cNvPicPr>
              <p:nvPr/>
            </p:nvPicPr>
            <p:blipFill>
              <a:blip r:embed="rId7"/>
              <a:srcRect/>
              <a:stretch>
                <a:fillRect/>
              </a:stretch>
            </p:blipFill>
            <p:spPr bwMode="auto">
              <a:xfrm>
                <a:off x="3231927" y="5525740"/>
                <a:ext cx="864096" cy="680622"/>
              </a:xfrm>
              <a:prstGeom prst="rect">
                <a:avLst/>
              </a:prstGeom>
              <a:noFill/>
              <a:ln w="9525">
                <a:noFill/>
                <a:miter lim="800000"/>
                <a:headEnd/>
                <a:tailEnd/>
              </a:ln>
            </p:spPr>
          </p:pic>
          <p:sp>
            <p:nvSpPr>
              <p:cNvPr id="40" name="矩形 69"/>
              <p:cNvSpPr>
                <a:spLocks noChangeArrowheads="1"/>
              </p:cNvSpPr>
              <p:nvPr/>
            </p:nvSpPr>
            <p:spPr bwMode="auto">
              <a:xfrm>
                <a:off x="3087911" y="6174732"/>
                <a:ext cx="1157369" cy="437043"/>
              </a:xfrm>
              <a:prstGeom prst="rect">
                <a:avLst/>
              </a:prstGeom>
              <a:noFill/>
              <a:ln w="9525">
                <a:noFill/>
                <a:miter lim="800000"/>
                <a:headEnd/>
                <a:tailEnd/>
              </a:ln>
            </p:spPr>
            <p:txBody>
              <a:bodyPr wrap="none" lIns="0" rIns="0">
                <a:spAutoFit/>
              </a:bodyPr>
              <a:lstStyle/>
              <a:p>
                <a:pPr algn="ctr">
                  <a:lnSpc>
                    <a:spcPct val="80000"/>
                  </a:lnSpc>
                </a:pPr>
                <a:r>
                  <a:rPr lang="en-US" altLang="zh-CN" sz="1400" b="0">
                    <a:latin typeface="Times New Roman" pitchFamily="18" charset="0"/>
                    <a:ea typeface="黑体" pitchFamily="49" charset="-122"/>
                  </a:rPr>
                  <a:t>   Donald Knuth</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1974</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21" name="组合 20"/>
            <p:cNvGrpSpPr>
              <a:grpSpLocks/>
            </p:cNvGrpSpPr>
            <p:nvPr/>
          </p:nvGrpSpPr>
          <p:grpSpPr bwMode="auto">
            <a:xfrm>
              <a:off x="6757640" y="1928958"/>
              <a:ext cx="1431548" cy="1081676"/>
              <a:chOff x="970603" y="2603813"/>
              <a:chExt cx="1431548" cy="1081676"/>
            </a:xfrm>
          </p:grpSpPr>
          <p:pic>
            <p:nvPicPr>
              <p:cNvPr id="37" name="Picture 5" descr="C:\Users\Ting\Desktop\cook.jpg"/>
              <p:cNvPicPr>
                <a:picLocks noChangeAspect="1" noChangeArrowheads="1"/>
              </p:cNvPicPr>
              <p:nvPr/>
            </p:nvPicPr>
            <p:blipFill>
              <a:blip r:embed="rId8"/>
              <a:srcRect/>
              <a:stretch>
                <a:fillRect/>
              </a:stretch>
            </p:blipFill>
            <p:spPr bwMode="auto">
              <a:xfrm>
                <a:off x="1449495" y="2603813"/>
                <a:ext cx="863860" cy="680400"/>
              </a:xfrm>
              <a:prstGeom prst="rect">
                <a:avLst/>
              </a:prstGeom>
              <a:noFill/>
              <a:ln w="9525">
                <a:noFill/>
                <a:miter lim="800000"/>
                <a:headEnd/>
                <a:tailEnd/>
              </a:ln>
            </p:spPr>
          </p:pic>
          <p:sp>
            <p:nvSpPr>
              <p:cNvPr id="38" name="矩形 8"/>
              <p:cNvSpPr>
                <a:spLocks noChangeArrowheads="1"/>
              </p:cNvSpPr>
              <p:nvPr/>
            </p:nvSpPr>
            <p:spPr bwMode="auto">
              <a:xfrm>
                <a:off x="970603" y="3248446"/>
                <a:ext cx="1431548" cy="437043"/>
              </a:xfrm>
              <a:prstGeom prst="rect">
                <a:avLst/>
              </a:prstGeom>
              <a:noFill/>
              <a:ln w="9525">
                <a:noFill/>
                <a:miter lim="800000"/>
                <a:headEnd/>
                <a:tailEnd/>
              </a:ln>
            </p:spPr>
            <p:txBody>
              <a:bodyPr>
                <a:spAutoFit/>
              </a:bodyPr>
              <a:lstStyle/>
              <a:p>
                <a:pPr algn="ctr">
                  <a:lnSpc>
                    <a:spcPct val="80000"/>
                  </a:lnSpc>
                </a:pPr>
                <a:r>
                  <a:rPr lang="en-US" altLang="zh-CN" sz="1400" b="0">
                    <a:latin typeface="Times New Roman" pitchFamily="18" charset="0"/>
                    <a:ea typeface="黑体" pitchFamily="49" charset="-122"/>
                  </a:rPr>
                  <a:t>    Stephen Cook</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1982</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22" name="组合 44"/>
            <p:cNvGrpSpPr>
              <a:grpSpLocks/>
            </p:cNvGrpSpPr>
            <p:nvPr/>
          </p:nvGrpSpPr>
          <p:grpSpPr bwMode="auto">
            <a:xfrm>
              <a:off x="6320400" y="3166661"/>
              <a:ext cx="1178528" cy="1063907"/>
              <a:chOff x="3455646" y="2221630"/>
              <a:chExt cx="1178528" cy="1063907"/>
            </a:xfrm>
          </p:grpSpPr>
          <p:pic>
            <p:nvPicPr>
              <p:cNvPr id="35" name="Picture 4" descr="C:\Users\Ting\Desktop\manuel.jpg"/>
              <p:cNvPicPr>
                <a:picLocks noChangeAspect="1" noChangeArrowheads="1"/>
              </p:cNvPicPr>
              <p:nvPr/>
            </p:nvPicPr>
            <p:blipFill>
              <a:blip r:embed="rId9"/>
              <a:srcRect/>
              <a:stretch>
                <a:fillRect/>
              </a:stretch>
            </p:blipFill>
            <p:spPr bwMode="auto">
              <a:xfrm>
                <a:off x="3684370" y="2221630"/>
                <a:ext cx="792088" cy="633600"/>
              </a:xfrm>
              <a:prstGeom prst="rect">
                <a:avLst/>
              </a:prstGeom>
              <a:noFill/>
              <a:ln w="9525">
                <a:noFill/>
                <a:miter lim="800000"/>
                <a:headEnd/>
                <a:tailEnd/>
              </a:ln>
            </p:spPr>
          </p:pic>
          <p:sp>
            <p:nvSpPr>
              <p:cNvPr id="36" name="矩形 64"/>
              <p:cNvSpPr>
                <a:spLocks noChangeArrowheads="1"/>
              </p:cNvSpPr>
              <p:nvPr/>
            </p:nvSpPr>
            <p:spPr bwMode="auto">
              <a:xfrm>
                <a:off x="3455646" y="2848494"/>
                <a:ext cx="1178528" cy="437043"/>
              </a:xfrm>
              <a:prstGeom prst="rect">
                <a:avLst/>
              </a:prstGeom>
              <a:noFill/>
              <a:ln w="9525">
                <a:noFill/>
                <a:miter lim="800000"/>
                <a:headEnd/>
                <a:tailEnd/>
              </a:ln>
            </p:spPr>
            <p:txBody>
              <a:bodyPr wrap="none">
                <a:spAutoFit/>
              </a:bodyPr>
              <a:lstStyle/>
              <a:p>
                <a:pPr algn="ctr">
                  <a:lnSpc>
                    <a:spcPct val="80000"/>
                  </a:lnSpc>
                </a:pPr>
                <a:r>
                  <a:rPr lang="en-US" altLang="zh-CN" sz="1400" b="0">
                    <a:latin typeface="Times New Roman" pitchFamily="18" charset="0"/>
                    <a:ea typeface="黑体" pitchFamily="49" charset="-122"/>
                  </a:rPr>
                  <a:t>Manuel Blum</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1995</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23" name="组合 45"/>
            <p:cNvGrpSpPr>
              <a:grpSpLocks/>
            </p:cNvGrpSpPr>
            <p:nvPr/>
          </p:nvGrpSpPr>
          <p:grpSpPr bwMode="auto">
            <a:xfrm>
              <a:off x="5454257" y="3166661"/>
              <a:ext cx="1087359" cy="1088335"/>
              <a:chOff x="1427431" y="5135100"/>
              <a:chExt cx="1087359" cy="1088335"/>
            </a:xfrm>
          </p:grpSpPr>
          <p:sp>
            <p:nvSpPr>
              <p:cNvPr id="33" name="矩形 61"/>
              <p:cNvSpPr>
                <a:spLocks noChangeArrowheads="1"/>
              </p:cNvSpPr>
              <p:nvPr/>
            </p:nvSpPr>
            <p:spPr bwMode="auto">
              <a:xfrm>
                <a:off x="1427431" y="5700215"/>
                <a:ext cx="989951" cy="523220"/>
              </a:xfrm>
              <a:prstGeom prst="rect">
                <a:avLst/>
              </a:prstGeom>
              <a:noFill/>
              <a:ln w="9525">
                <a:noFill/>
                <a:miter lim="800000"/>
                <a:headEnd/>
                <a:tailEnd/>
              </a:ln>
            </p:spPr>
            <p:txBody>
              <a:bodyPr wrap="none" lIns="0" rIns="0">
                <a:spAutoFit/>
              </a:bodyPr>
              <a:lstStyle/>
              <a:p>
                <a:pPr algn="ctr"/>
                <a:r>
                  <a:rPr lang="en-US" altLang="zh-CN" sz="1400" b="0">
                    <a:latin typeface="Times New Roman" pitchFamily="18" charset="0"/>
                    <a:ea typeface="黑体" pitchFamily="49" charset="-122"/>
                  </a:rPr>
                  <a:t>Leslie Valiant</a:t>
                </a:r>
              </a:p>
              <a:p>
                <a:pPr algn="ct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2010</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34" name="Picture 6" descr="C:\Users\Ting\Desktop\leslie.jpg"/>
              <p:cNvPicPr>
                <a:picLocks noChangeAspect="1" noChangeArrowheads="1"/>
              </p:cNvPicPr>
              <p:nvPr/>
            </p:nvPicPr>
            <p:blipFill>
              <a:blip r:embed="rId10"/>
              <a:srcRect/>
              <a:stretch>
                <a:fillRect/>
              </a:stretch>
            </p:blipFill>
            <p:spPr bwMode="auto">
              <a:xfrm>
                <a:off x="1578686" y="5135100"/>
                <a:ext cx="936104" cy="633600"/>
              </a:xfrm>
              <a:prstGeom prst="rect">
                <a:avLst/>
              </a:prstGeom>
              <a:noFill/>
              <a:ln w="9525">
                <a:noFill/>
                <a:miter lim="800000"/>
                <a:headEnd/>
                <a:tailEnd/>
              </a:ln>
            </p:spPr>
          </p:pic>
        </p:grpSp>
        <p:grpSp>
          <p:nvGrpSpPr>
            <p:cNvPr id="24" name="组合 46"/>
            <p:cNvGrpSpPr>
              <a:grpSpLocks/>
            </p:cNvGrpSpPr>
            <p:nvPr/>
          </p:nvGrpSpPr>
          <p:grpSpPr bwMode="auto">
            <a:xfrm>
              <a:off x="7470594" y="4356922"/>
              <a:ext cx="1440045" cy="1214852"/>
              <a:chOff x="6666062" y="4191698"/>
              <a:chExt cx="1520049" cy="1214852"/>
            </a:xfrm>
          </p:grpSpPr>
          <p:sp>
            <p:nvSpPr>
              <p:cNvPr id="30" name="矩形 29"/>
              <p:cNvSpPr/>
              <p:nvPr/>
            </p:nvSpPr>
            <p:spPr>
              <a:xfrm>
                <a:off x="6666062" y="4796864"/>
                <a:ext cx="1520018" cy="609686"/>
              </a:xfrm>
              <a:prstGeom prst="rect">
                <a:avLst/>
              </a:prstGeom>
            </p:spPr>
            <p:txBody>
              <a:bodyPr lIns="0" rIns="0">
                <a:spAutoFit/>
              </a:bodyPr>
              <a:lstStyle/>
              <a:p>
                <a:pPr algn="ctr">
                  <a:lnSpc>
                    <a:spcPct val="80000"/>
                  </a:lnSpc>
                  <a:buFont typeface="Arial" panose="020B0604020202020204" pitchFamily="34" charset="0"/>
                  <a:buNone/>
                  <a:defRPr/>
                </a:pPr>
                <a:r>
                  <a:rPr lang="en-US" altLang="zh-CN" sz="1400" noProof="1">
                    <a:latin typeface="Times New Roman" pitchFamily="18" charset="0"/>
                    <a:ea typeface="黑体" pitchFamily="49" charset="-122"/>
                    <a:cs typeface="Times New Roman" pitchFamily="18" charset="0"/>
                  </a:rPr>
                  <a:t>Shafi Goldwasser</a:t>
                </a:r>
              </a:p>
              <a:p>
                <a:pPr algn="ctr">
                  <a:lnSpc>
                    <a:spcPct val="80000"/>
                  </a:lnSpc>
                  <a:buFont typeface="Arial" panose="020B0604020202020204" pitchFamily="34" charset="0"/>
                  <a:buNone/>
                  <a:defRPr/>
                </a:pPr>
                <a:r>
                  <a:rPr lang="en-US" altLang="zh-CN" sz="1400" noProof="1">
                    <a:latin typeface="Times New Roman" pitchFamily="18" charset="0"/>
                    <a:ea typeface="黑体" pitchFamily="49" charset="-122"/>
                    <a:cs typeface="Times New Roman" pitchFamily="18" charset="0"/>
                  </a:rPr>
                  <a:t> Silvio Micali</a:t>
                </a:r>
              </a:p>
              <a:p>
                <a:pPr algn="ctr">
                  <a:lnSpc>
                    <a:spcPct val="80000"/>
                  </a:lnSpc>
                  <a:buFont typeface="Arial" panose="020B0604020202020204" pitchFamily="34" charset="0"/>
                  <a:buNone/>
                  <a:defRPr/>
                </a:pPr>
                <a:r>
                  <a:rPr lang="zh-CN" altLang="en-US" sz="1400" cap="all" noProof="1">
                    <a:latin typeface="Times New Roman" pitchFamily="18" charset="0"/>
                    <a:ea typeface="黑体" pitchFamily="49" charset="-122"/>
                    <a:cs typeface="Times New Roman" pitchFamily="18" charset="0"/>
                  </a:rPr>
                  <a:t>（</a:t>
                </a:r>
                <a:r>
                  <a:rPr lang="en-US" altLang="zh-CN" sz="1400" cap="all" noProof="1">
                    <a:latin typeface="Times New Roman" pitchFamily="18" charset="0"/>
                    <a:ea typeface="黑体" pitchFamily="49" charset="-122"/>
                    <a:cs typeface="Times New Roman" pitchFamily="18" charset="0"/>
                  </a:rPr>
                  <a:t>2012</a:t>
                </a:r>
                <a:r>
                  <a:rPr lang="zh-CN" altLang="en-US" sz="1400" cap="all" noProof="1">
                    <a:latin typeface="Times New Roman" pitchFamily="18" charset="0"/>
                    <a:ea typeface="黑体" pitchFamily="49" charset="-122"/>
                    <a:cs typeface="Times New Roman" pitchFamily="18" charset="0"/>
                  </a:rPr>
                  <a:t>）</a:t>
                </a:r>
                <a:endParaRPr lang="en-US" altLang="zh-CN" sz="1400" cap="all" noProof="1">
                  <a:latin typeface="Times New Roman" pitchFamily="18" charset="0"/>
                  <a:ea typeface="黑体" pitchFamily="49" charset="-122"/>
                  <a:cs typeface="Times New Roman" pitchFamily="18" charset="0"/>
                </a:endParaRPr>
              </a:p>
            </p:txBody>
          </p:sp>
          <p:pic>
            <p:nvPicPr>
              <p:cNvPr id="31" name="Picture 7" descr="C:\Users\Ting\Desktop\shafi.jpg"/>
              <p:cNvPicPr>
                <a:picLocks noChangeAspect="1" noChangeArrowheads="1"/>
              </p:cNvPicPr>
              <p:nvPr/>
            </p:nvPicPr>
            <p:blipFill>
              <a:blip r:embed="rId11"/>
              <a:srcRect/>
              <a:stretch>
                <a:fillRect/>
              </a:stretch>
            </p:blipFill>
            <p:spPr bwMode="auto">
              <a:xfrm>
                <a:off x="6741949" y="4191698"/>
                <a:ext cx="760085" cy="634173"/>
              </a:xfrm>
              <a:prstGeom prst="rect">
                <a:avLst/>
              </a:prstGeom>
              <a:noFill/>
              <a:ln w="9525">
                <a:noFill/>
                <a:miter lim="800000"/>
                <a:headEnd/>
                <a:tailEnd/>
              </a:ln>
            </p:spPr>
          </p:pic>
          <p:pic>
            <p:nvPicPr>
              <p:cNvPr id="32" name="Picture 8" descr="C:\Users\Ting\Desktop\silvio.jpg"/>
              <p:cNvPicPr>
                <a:picLocks noChangeAspect="1" noChangeArrowheads="1"/>
              </p:cNvPicPr>
              <p:nvPr/>
            </p:nvPicPr>
            <p:blipFill>
              <a:blip r:embed="rId12"/>
              <a:srcRect/>
              <a:stretch>
                <a:fillRect/>
              </a:stretch>
            </p:blipFill>
            <p:spPr bwMode="auto">
              <a:xfrm>
                <a:off x="7502034" y="4191698"/>
                <a:ext cx="684077" cy="634173"/>
              </a:xfrm>
              <a:prstGeom prst="rect">
                <a:avLst/>
              </a:prstGeom>
              <a:noFill/>
              <a:ln w="9525">
                <a:noFill/>
                <a:miter lim="800000"/>
                <a:headEnd/>
                <a:tailEnd/>
              </a:ln>
            </p:spPr>
          </p:pic>
        </p:grpSp>
        <p:grpSp>
          <p:nvGrpSpPr>
            <p:cNvPr id="25" name="组合 63"/>
            <p:cNvGrpSpPr>
              <a:grpSpLocks/>
            </p:cNvGrpSpPr>
            <p:nvPr/>
          </p:nvGrpSpPr>
          <p:grpSpPr bwMode="auto">
            <a:xfrm>
              <a:off x="5690220" y="1916832"/>
              <a:ext cx="1546076" cy="1257470"/>
              <a:chOff x="827584" y="5333759"/>
              <a:chExt cx="1546076" cy="1257470"/>
            </a:xfrm>
          </p:grpSpPr>
          <p:sp>
            <p:nvSpPr>
              <p:cNvPr id="27" name="矩形 50"/>
              <p:cNvSpPr>
                <a:spLocks noChangeArrowheads="1"/>
              </p:cNvSpPr>
              <p:nvPr/>
            </p:nvSpPr>
            <p:spPr bwMode="auto">
              <a:xfrm>
                <a:off x="880610" y="5981831"/>
                <a:ext cx="1370888" cy="609398"/>
              </a:xfrm>
              <a:prstGeom prst="rect">
                <a:avLst/>
              </a:prstGeom>
              <a:noFill/>
              <a:ln w="9525">
                <a:noFill/>
                <a:miter lim="800000"/>
                <a:headEnd/>
                <a:tailEnd/>
              </a:ln>
            </p:spPr>
            <p:txBody>
              <a:bodyPr wrap="none">
                <a:spAutoFit/>
              </a:bodyPr>
              <a:lstStyle/>
              <a:p>
                <a:pPr algn="ctr">
                  <a:lnSpc>
                    <a:spcPct val="80000"/>
                  </a:lnSpc>
                </a:pPr>
                <a:r>
                  <a:rPr lang="en-US" altLang="zh-CN" sz="1400" b="0">
                    <a:latin typeface="Times New Roman" pitchFamily="18" charset="0"/>
                    <a:ea typeface="黑体" pitchFamily="49" charset="-122"/>
                  </a:rPr>
                  <a:t>John E Hopcroft</a:t>
                </a:r>
              </a:p>
              <a:p>
                <a:pPr algn="ctr">
                  <a:lnSpc>
                    <a:spcPct val="80000"/>
                  </a:lnSpc>
                </a:pPr>
                <a:r>
                  <a:rPr lang="en-US" altLang="zh-CN" sz="1400" b="0">
                    <a:latin typeface="Times New Roman" pitchFamily="18" charset="0"/>
                    <a:ea typeface="黑体" pitchFamily="49" charset="-122"/>
                  </a:rPr>
                  <a:t>Robert Tarjan </a:t>
                </a:r>
              </a:p>
              <a:p>
                <a:pPr algn="ctr">
                  <a:lnSpc>
                    <a:spcPct val="80000"/>
                  </a:lnSpc>
                </a:pPr>
                <a:r>
                  <a:rPr lang="en-US" altLang="zh-CN" sz="1400" b="0">
                    <a:latin typeface="Times New Roman" pitchFamily="18" charset="0"/>
                    <a:ea typeface="黑体" pitchFamily="49" charset="-122"/>
                  </a:rPr>
                  <a:t>(1986</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28" name="Picture 2" descr="C:\Users\Ting\Desktop\jone.jpg"/>
              <p:cNvPicPr>
                <a:picLocks noChangeAspect="1" noChangeArrowheads="1"/>
              </p:cNvPicPr>
              <p:nvPr/>
            </p:nvPicPr>
            <p:blipFill>
              <a:blip r:embed="rId13"/>
              <a:srcRect/>
              <a:stretch>
                <a:fillRect/>
              </a:stretch>
            </p:blipFill>
            <p:spPr bwMode="auto">
              <a:xfrm>
                <a:off x="827584" y="5333759"/>
                <a:ext cx="720080" cy="654050"/>
              </a:xfrm>
              <a:prstGeom prst="rect">
                <a:avLst/>
              </a:prstGeom>
              <a:noFill/>
              <a:ln w="9525">
                <a:noFill/>
                <a:miter lim="800000"/>
                <a:headEnd/>
                <a:tailEnd/>
              </a:ln>
            </p:spPr>
          </p:pic>
          <p:pic>
            <p:nvPicPr>
              <p:cNvPr id="29" name="Picture 4" descr="C:\Users\Ting\Desktop\robert.jpg"/>
              <p:cNvPicPr>
                <a:picLocks noChangeAspect="1" noChangeArrowheads="1"/>
              </p:cNvPicPr>
              <p:nvPr/>
            </p:nvPicPr>
            <p:blipFill>
              <a:blip r:embed="rId14"/>
              <a:srcRect/>
              <a:stretch>
                <a:fillRect/>
              </a:stretch>
            </p:blipFill>
            <p:spPr bwMode="auto">
              <a:xfrm>
                <a:off x="1547664" y="5333759"/>
                <a:ext cx="825996" cy="642102"/>
              </a:xfrm>
              <a:prstGeom prst="rect">
                <a:avLst/>
              </a:prstGeom>
              <a:noFill/>
              <a:ln w="9525">
                <a:noFill/>
                <a:miter lim="800000"/>
                <a:headEnd/>
                <a:tailEnd/>
              </a:ln>
            </p:spPr>
          </p:pic>
        </p:grpSp>
        <p:pic>
          <p:nvPicPr>
            <p:cNvPr id="26" name="Picture 2" descr="C:\Users\Ting\Desktop\logo_turing.png"/>
            <p:cNvPicPr>
              <a:picLocks noChangeAspect="1" noChangeArrowheads="1"/>
            </p:cNvPicPr>
            <p:nvPr/>
          </p:nvPicPr>
          <p:blipFill>
            <a:blip r:embed="rId15"/>
            <a:srcRect/>
            <a:stretch>
              <a:fillRect/>
            </a:stretch>
          </p:blipFill>
          <p:spPr bwMode="auto">
            <a:xfrm>
              <a:off x="5610973" y="4331196"/>
              <a:ext cx="1872208" cy="1080120"/>
            </a:xfrm>
            <a:prstGeom prst="rect">
              <a:avLst/>
            </a:prstGeom>
            <a:noFill/>
            <a:ln w="9525">
              <a:noFill/>
              <a:miter lim="800000"/>
              <a:headEnd/>
              <a:tailEnd/>
            </a:ln>
          </p:spPr>
        </p:pic>
      </p:grpSp>
      <p:sp>
        <p:nvSpPr>
          <p:cNvPr id="44" name="圆角矩形 52"/>
          <p:cNvSpPr>
            <a:spLocks noChangeArrowheads="1"/>
          </p:cNvSpPr>
          <p:nvPr/>
        </p:nvSpPr>
        <p:spPr bwMode="auto">
          <a:xfrm>
            <a:off x="4572000" y="5286388"/>
            <a:ext cx="4535487" cy="1393825"/>
          </a:xfrm>
          <a:prstGeom prst="roundRect">
            <a:avLst>
              <a:gd name="adj" fmla="val 5815"/>
            </a:avLst>
          </a:prstGeom>
          <a:blipFill dpi="0" rotWithShape="1">
            <a:blip r:embed="rId16"/>
            <a:srcRect/>
            <a:tile tx="0" ty="0" sx="100000" sy="100000" flip="none" algn="tl"/>
          </a:blipFill>
          <a:ln w="38100">
            <a:solidFill>
              <a:srgbClr val="C00000"/>
            </a:solidFill>
            <a:miter lim="800000"/>
            <a:headEnd/>
            <a:tailEnd/>
          </a:ln>
        </p:spPr>
        <p:txBody>
          <a:bodyPr anchor="ctr"/>
          <a:lstStyle/>
          <a:p>
            <a:pPr>
              <a:lnSpc>
                <a:spcPct val="110000"/>
              </a:lnSpc>
            </a:pPr>
            <a:r>
              <a:rPr lang="en-US" altLang="zh-CN" sz="2400">
                <a:solidFill>
                  <a:srgbClr val="FF0000"/>
                </a:solidFill>
                <a:latin typeface="黑体" pitchFamily="49" charset="-122"/>
                <a:ea typeface="黑体" pitchFamily="49" charset="-122"/>
                <a:sym typeface="Wingdings" pitchFamily="2" charset="2"/>
              </a:rPr>
              <a:t>21</a:t>
            </a:r>
            <a:r>
              <a:rPr lang="zh-CN" altLang="en-US" sz="2400">
                <a:solidFill>
                  <a:srgbClr val="FF0000"/>
                </a:solidFill>
                <a:latin typeface="黑体" pitchFamily="49" charset="-122"/>
                <a:ea typeface="黑体" pitchFamily="49" charset="-122"/>
                <a:sym typeface="Wingdings" pitchFamily="2" charset="2"/>
              </a:rPr>
              <a:t>世纪－大数据时代：计算复杂度与算法理论是否有新的理论问题和新方法？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out)">
                                      <p:cBhvr>
                                        <p:cTn id="7" dur="500"/>
                                        <p:tgtEl>
                                          <p:spTgt spid="15"/>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out)">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1"/>
          <p:cNvGrpSpPr>
            <a:grpSpLocks/>
          </p:cNvGrpSpPr>
          <p:nvPr/>
        </p:nvGrpSpPr>
        <p:grpSpPr bwMode="auto">
          <a:xfrm>
            <a:off x="2814638" y="2380425"/>
            <a:ext cx="5861050" cy="3176588"/>
            <a:chOff x="2814091" y="3121625"/>
            <a:chExt cx="5861863" cy="3176588"/>
          </a:xfrm>
        </p:grpSpPr>
        <p:sp>
          <p:nvSpPr>
            <p:cNvPr id="54" name="Chord 2"/>
            <p:cNvSpPr>
              <a:spLocks/>
            </p:cNvSpPr>
            <p:nvPr/>
          </p:nvSpPr>
          <p:spPr bwMode="auto">
            <a:xfrm rot="6732850">
              <a:off x="5303062" y="2925321"/>
              <a:ext cx="3176588" cy="3569195"/>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10274" name="TextBox 5"/>
            <p:cNvSpPr txBox="1">
              <a:spLocks noChangeArrowheads="1"/>
            </p:cNvSpPr>
            <p:nvPr/>
          </p:nvSpPr>
          <p:spPr bwMode="auto">
            <a:xfrm>
              <a:off x="5875112" y="3248165"/>
              <a:ext cx="2165779" cy="415550"/>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1" name="右箭头 60"/>
            <p:cNvSpPr/>
            <p:nvPr/>
          </p:nvSpPr>
          <p:spPr>
            <a:xfrm>
              <a:off x="2814091" y="3272438"/>
              <a:ext cx="2802326"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63"/>
          <p:cNvGrpSpPr>
            <a:grpSpLocks/>
          </p:cNvGrpSpPr>
          <p:nvPr/>
        </p:nvGrpSpPr>
        <p:grpSpPr bwMode="auto">
          <a:xfrm>
            <a:off x="4276725" y="2910650"/>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0272"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0244" name="标题 1"/>
          <p:cNvSpPr>
            <a:spLocks noGrp="1"/>
          </p:cNvSpPr>
          <p:nvPr>
            <p:ph type="title"/>
          </p:nvPr>
        </p:nvSpPr>
        <p:spPr/>
        <p:txBody>
          <a:bodyPr/>
          <a:lstStyle/>
          <a:p>
            <a:r>
              <a:rPr lang="en-US" altLang="zh-CN" sz="3600" b="1" dirty="0" err="1" smtClean="0">
                <a:solidFill>
                  <a:srgbClr val="C00000"/>
                </a:solidFill>
              </a:rPr>
              <a:t>回答“可计算”问题</a:t>
            </a:r>
            <a:r>
              <a:rPr lang="en-US" altLang="zh-CN" sz="3600" b="1" dirty="0" smtClean="0">
                <a:solidFill>
                  <a:srgbClr val="C00000"/>
                </a:solidFill>
              </a:rPr>
              <a:t>(1)</a:t>
            </a:r>
            <a:endParaRPr b="1" dirty="0" smtClean="0"/>
          </a:p>
        </p:txBody>
      </p:sp>
      <p:sp>
        <p:nvSpPr>
          <p:cNvPr id="6" name="矩形 5"/>
          <p:cNvSpPr/>
          <p:nvPr/>
        </p:nvSpPr>
        <p:spPr>
          <a:xfrm>
            <a:off x="827584" y="622815"/>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4" name="组合 27"/>
          <p:cNvGrpSpPr>
            <a:grpSpLocks/>
          </p:cNvGrpSpPr>
          <p:nvPr/>
        </p:nvGrpSpPr>
        <p:grpSpPr bwMode="auto">
          <a:xfrm>
            <a:off x="107504" y="1463693"/>
            <a:ext cx="4104592" cy="4537075"/>
            <a:chOff x="35157" y="1772816"/>
            <a:chExt cx="4104795" cy="4536503"/>
          </a:xfrm>
          <a:solidFill>
            <a:schemeClr val="bg1"/>
          </a:solidFill>
        </p:grpSpPr>
        <p:grpSp>
          <p:nvGrpSpPr>
            <p:cNvPr id="5" name="组合 28"/>
            <p:cNvGrpSpPr>
              <a:grpSpLocks/>
            </p:cNvGrpSpPr>
            <p:nvPr/>
          </p:nvGrpSpPr>
          <p:grpSpPr bwMode="auto">
            <a:xfrm>
              <a:off x="107504" y="1772816"/>
              <a:ext cx="4032448" cy="2520111"/>
              <a:chOff x="107504" y="1772816"/>
              <a:chExt cx="4032448" cy="2520111"/>
            </a:xfrm>
            <a:grpFill/>
          </p:grpSpPr>
          <p:grpSp>
            <p:nvGrpSpPr>
              <p:cNvPr id="7"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8"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9"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grpSp>
        <p:nvGrpSpPr>
          <p:cNvPr id="10" name="组合 64"/>
          <p:cNvGrpSpPr>
            <a:grpSpLocks/>
          </p:cNvGrpSpPr>
          <p:nvPr/>
        </p:nvGrpSpPr>
        <p:grpSpPr bwMode="auto">
          <a:xfrm>
            <a:off x="2230343" y="4002850"/>
            <a:ext cx="6913563" cy="1868488"/>
            <a:chOff x="2267410" y="4743765"/>
            <a:chExt cx="6913102" cy="1868743"/>
          </a:xfrm>
        </p:grpSpPr>
        <p:grpSp>
          <p:nvGrpSpPr>
            <p:cNvPr id="11" name="组合 26"/>
            <p:cNvGrpSpPr>
              <a:grpSpLocks/>
            </p:cNvGrpSpPr>
            <p:nvPr/>
          </p:nvGrpSpPr>
          <p:grpSpPr bwMode="auto">
            <a:xfrm>
              <a:off x="2267410" y="4743765"/>
              <a:ext cx="2160587" cy="1020764"/>
              <a:chOff x="2123975" y="4581129"/>
              <a:chExt cx="2159526" cy="1021174"/>
            </a:xfrm>
          </p:grpSpPr>
          <p:sp>
            <p:nvSpPr>
              <p:cNvPr id="10266"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0267"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686"/>
                <a:ext cx="997981" cy="648048"/>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873" y="4954393"/>
                <a:ext cx="1080485" cy="64804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sp>
          <p:nvSpPr>
            <p:cNvPr id="10265" name="矩形 51" descr="羊皮纸"/>
            <p:cNvSpPr>
              <a:spLocks noChangeArrowheads="1"/>
            </p:cNvSpPr>
            <p:nvPr/>
          </p:nvSpPr>
          <p:spPr bwMode="auto">
            <a:xfrm>
              <a:off x="4488100" y="5495453"/>
              <a:ext cx="4692412" cy="1117055"/>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solidFill>
                    <a:srgbClr val="000000"/>
                  </a:solidFill>
                  <a:latin typeface="黑体" pitchFamily="49" charset="-122"/>
                  <a:ea typeface="黑体" pitchFamily="49" charset="-122"/>
                </a:rPr>
                <a:t>大数据下，考虑 </a:t>
              </a:r>
              <a:r>
                <a:rPr kumimoji="0" lang="en-US" altLang="zh-CN" b="1" i="1">
                  <a:solidFill>
                    <a:srgbClr val="FF0000"/>
                  </a:solidFill>
                  <a:latin typeface="黑体" pitchFamily="49" charset="-122"/>
                  <a:ea typeface="黑体" pitchFamily="49" charset="-122"/>
                </a:rPr>
                <a:t>x </a:t>
              </a:r>
              <a:r>
                <a:rPr kumimoji="0" lang="zh-CN" altLang="en-US" b="1">
                  <a:solidFill>
                    <a:srgbClr val="000000"/>
                  </a:solidFill>
                  <a:latin typeface="黑体" pitchFamily="49" charset="-122"/>
                  <a:ea typeface="黑体" pitchFamily="49" charset="-122"/>
                </a:rPr>
                <a:t>与</a:t>
              </a:r>
              <a:r>
                <a:rPr kumimoji="0" lang="en-US" altLang="zh-CN" b="1" i="1">
                  <a:solidFill>
                    <a:srgbClr val="FF0000"/>
                  </a:solidFill>
                  <a:latin typeface="黑体" pitchFamily="49" charset="-122"/>
                  <a:ea typeface="黑体" pitchFamily="49" charset="-122"/>
                </a:rPr>
                <a:t>F </a:t>
              </a:r>
              <a:r>
                <a:rPr kumimoji="0" lang="zh-CN" altLang="en-US" b="1">
                  <a:solidFill>
                    <a:srgbClr val="000000"/>
                  </a:solidFill>
                  <a:latin typeface="黑体" pitchFamily="49" charset="-122"/>
                  <a:ea typeface="黑体" pitchFamily="49" charset="-122"/>
                </a:rPr>
                <a:t>的耦合</a:t>
              </a:r>
              <a:endParaRPr kumimoji="0" lang="en-US" altLang="zh-CN" b="1">
                <a:solidFill>
                  <a:srgbClr val="000000"/>
                </a:solidFill>
                <a:latin typeface="黑体" pitchFamily="49" charset="-122"/>
                <a:ea typeface="黑体" pitchFamily="49" charset="-122"/>
              </a:endParaRPr>
            </a:p>
            <a:p>
              <a:pPr algn="ctr"/>
              <a:r>
                <a:rPr kumimoji="0" lang="zh-CN" altLang="en-US" b="1">
                  <a:solidFill>
                    <a:srgbClr val="000000"/>
                  </a:solidFill>
                  <a:latin typeface="黑体" pitchFamily="49" charset="-122"/>
                  <a:ea typeface="黑体" pitchFamily="49" charset="-122"/>
                </a:rPr>
                <a:t>传统认为易解问题</a:t>
              </a:r>
              <a:r>
                <a:rPr kumimoji="0" lang="en-US" altLang="zh-CN" b="1">
                  <a:solidFill>
                    <a:srgbClr val="000000"/>
                  </a:solidFill>
                  <a:latin typeface="黑体" pitchFamily="49" charset="-122"/>
                  <a:ea typeface="黑体" pitchFamily="49" charset="-122"/>
                </a:rPr>
                <a:t/>
              </a:r>
              <a:br>
                <a:rPr kumimoji="0" lang="en-US" altLang="zh-CN" b="1">
                  <a:solidFill>
                    <a:srgbClr val="000000"/>
                  </a:solidFill>
                  <a:latin typeface="黑体" pitchFamily="49" charset="-122"/>
                  <a:ea typeface="黑体" pitchFamily="49" charset="-122"/>
                </a:rPr>
              </a:br>
              <a:r>
                <a:rPr kumimoji="0" lang="zh-CN" altLang="en-US" b="1">
                  <a:solidFill>
                    <a:srgbClr val="000000"/>
                  </a:solidFill>
                  <a:latin typeface="黑体" pitchFamily="49" charset="-122"/>
                  <a:ea typeface="黑体" pitchFamily="49" charset="-122"/>
                </a:rPr>
                <a:t>可能成为“</a:t>
              </a:r>
              <a:r>
                <a:rPr kumimoji="0" lang="zh-CN" altLang="en-US" b="1">
                  <a:solidFill>
                    <a:srgbClr val="FF0000"/>
                  </a:solidFill>
                  <a:latin typeface="黑体" pitchFamily="49" charset="-122"/>
                  <a:ea typeface="黑体" pitchFamily="49" charset="-122"/>
                </a:rPr>
                <a:t>难解</a:t>
              </a:r>
              <a:r>
                <a:rPr kumimoji="0" lang="zh-CN" altLang="en-US" b="1">
                  <a:solidFill>
                    <a:srgbClr val="000000"/>
                  </a:solidFill>
                  <a:latin typeface="黑体" pitchFamily="49" charset="-122"/>
                  <a:ea typeface="黑体" pitchFamily="49" charset="-122"/>
                </a:rPr>
                <a:t>”问题！</a:t>
              </a:r>
              <a:endParaRPr lang="zh-CN" altLang="en-US" b="1">
                <a:solidFill>
                  <a:srgbClr val="C00000"/>
                </a:solidFill>
                <a:latin typeface="黑体" pitchFamily="49" charset="-122"/>
                <a:ea typeface="黑体" pitchFamily="49" charset="-122"/>
              </a:endParaRPr>
            </a:p>
          </p:txBody>
        </p:sp>
      </p:grpSp>
      <p:grpSp>
        <p:nvGrpSpPr>
          <p:cNvPr id="12" name="组合 77"/>
          <p:cNvGrpSpPr>
            <a:grpSpLocks/>
          </p:cNvGrpSpPr>
          <p:nvPr/>
        </p:nvGrpSpPr>
        <p:grpSpPr bwMode="auto">
          <a:xfrm>
            <a:off x="4457700" y="2936050"/>
            <a:ext cx="3878263" cy="1746250"/>
            <a:chOff x="4457514" y="3677010"/>
            <a:chExt cx="3878246" cy="1745914"/>
          </a:xfrm>
        </p:grpSpPr>
        <p:cxnSp>
          <p:nvCxnSpPr>
            <p:cNvPr id="58" name="Curved Connector 5"/>
            <p:cNvCxnSpPr>
              <a:cxnSpLocks noChangeShapeType="1"/>
            </p:cNvCxnSpPr>
            <p:nvPr/>
          </p:nvCxnSpPr>
          <p:spPr bwMode="auto">
            <a:xfrm rot="5400000">
              <a:off x="6019763" y="4435676"/>
              <a:ext cx="1660205" cy="142874"/>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3" name="组合 76"/>
            <p:cNvGrpSpPr>
              <a:grpSpLocks/>
            </p:cNvGrpSpPr>
            <p:nvPr/>
          </p:nvGrpSpPr>
          <p:grpSpPr bwMode="auto">
            <a:xfrm>
              <a:off x="4457514" y="3731385"/>
              <a:ext cx="3878246" cy="1691539"/>
              <a:chOff x="4457514" y="3731385"/>
              <a:chExt cx="3878246" cy="1691539"/>
            </a:xfrm>
          </p:grpSpPr>
          <p:sp>
            <p:nvSpPr>
              <p:cNvPr id="10257"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4" name="组合 75"/>
              <p:cNvGrpSpPr>
                <a:grpSpLocks/>
              </p:cNvGrpSpPr>
              <p:nvPr/>
            </p:nvGrpSpPr>
            <p:grpSpPr bwMode="auto">
              <a:xfrm>
                <a:off x="4457514" y="3731385"/>
                <a:ext cx="3878246" cy="1691539"/>
                <a:chOff x="4457514" y="3731385"/>
                <a:chExt cx="3878246" cy="1691539"/>
              </a:xfrm>
            </p:grpSpPr>
            <p:grpSp>
              <p:nvGrpSpPr>
                <p:cNvPr id="15"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153"/>
                    <a:ext cx="2320915" cy="280934"/>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422"/>
                    <a:ext cx="1512881" cy="169194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0260"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0261"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grpSp>
        <p:nvGrpSpPr>
          <p:cNvPr id="16" name="组合 2"/>
          <p:cNvGrpSpPr>
            <a:grpSpLocks/>
          </p:cNvGrpSpPr>
          <p:nvPr/>
        </p:nvGrpSpPr>
        <p:grpSpPr bwMode="auto">
          <a:xfrm>
            <a:off x="5292725" y="888175"/>
            <a:ext cx="3663950" cy="1223963"/>
            <a:chOff x="5371146" y="1412776"/>
            <a:chExt cx="3665350" cy="1224137"/>
          </a:xfrm>
        </p:grpSpPr>
        <p:sp>
          <p:nvSpPr>
            <p:cNvPr id="79" name="矩形 78"/>
            <p:cNvSpPr/>
            <p:nvPr/>
          </p:nvSpPr>
          <p:spPr>
            <a:xfrm>
              <a:off x="5650653" y="1820822"/>
              <a:ext cx="3385843"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如何定义大数据易解类？</a:t>
              </a:r>
            </a:p>
          </p:txBody>
        </p:sp>
        <p:sp>
          <p:nvSpPr>
            <p:cNvPr id="53" name="矩形 52"/>
            <p:cNvSpPr/>
            <p:nvPr/>
          </p:nvSpPr>
          <p:spPr>
            <a:xfrm>
              <a:off x="5650653" y="2205052"/>
              <a:ext cx="3385843"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如何判断给定查询是否为易解？</a:t>
              </a:r>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1</a:t>
              </a:r>
              <a:r>
                <a:rPr lang="zh-CN" altLang="en-US" sz="1800" b="1" dirty="0"/>
                <a:t>：易解类复杂性理论</a:t>
              </a:r>
            </a:p>
          </p:txBody>
        </p:sp>
      </p:grpSp>
      <p:sp>
        <p:nvSpPr>
          <p:cNvPr id="56"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11</a:t>
            </a:fld>
            <a:endParaRPr lang="zh-CN" altLang="en-US" dirty="0"/>
          </a:p>
        </p:txBody>
      </p:sp>
      <p:sp>
        <p:nvSpPr>
          <p:cNvPr id="57" name="矩形 28"/>
          <p:cNvSpPr>
            <a:spLocks noChangeArrowheads="1"/>
          </p:cNvSpPr>
          <p:nvPr/>
        </p:nvSpPr>
        <p:spPr bwMode="auto">
          <a:xfrm>
            <a:off x="36449" y="6215082"/>
            <a:ext cx="9107457" cy="576263"/>
          </a:xfrm>
          <a:prstGeom prst="rect">
            <a:avLst/>
          </a:prstGeom>
          <a:blipFill dpi="0" rotWithShape="1">
            <a:blip r:embed="rId2"/>
            <a:srcRect/>
            <a:tile tx="0" ty="0" sx="100000" sy="100000" flip="none" algn="tl"/>
          </a:blipFill>
          <a:ln w="25400">
            <a:solidFill>
              <a:schemeClr val="tx1"/>
            </a:solidFill>
            <a:miter lim="800000"/>
            <a:headEnd/>
            <a:tailEnd/>
          </a:ln>
        </p:spPr>
        <p:txBody>
          <a:bodyPr anchor="ctr"/>
          <a:lstStyle/>
          <a:p>
            <a:pPr marL="365125" indent="-365125" defTabSz="971550">
              <a:buClr>
                <a:schemeClr val="accent1"/>
              </a:buClr>
              <a:buSzPct val="90000"/>
            </a:pPr>
            <a:r>
              <a:rPr kumimoji="0" lang="zh-CN" altLang="en-US" sz="1600" b="1" dirty="0">
                <a:solidFill>
                  <a:srgbClr val="000000"/>
                </a:solidFill>
                <a:latin typeface="黑体" pitchFamily="49" charset="-122"/>
                <a:ea typeface="黑体" pitchFamily="49" charset="-122"/>
              </a:rPr>
              <a:t>针对传统易解成为实际</a:t>
            </a:r>
            <a:r>
              <a:rPr kumimoji="0" lang="zh-CN" altLang="en-US" sz="1600" b="1" dirty="0">
                <a:latin typeface="黑体" pitchFamily="49" charset="-122"/>
                <a:ea typeface="黑体" pitchFamily="49" charset="-122"/>
              </a:rPr>
              <a:t>难解</a:t>
            </a:r>
            <a:r>
              <a:rPr kumimoji="0" lang="zh-CN" altLang="en-US" sz="1600" b="1" dirty="0">
                <a:solidFill>
                  <a:srgbClr val="000000"/>
                </a:solidFill>
                <a:latin typeface="黑体" pitchFamily="49" charset="-122"/>
                <a:ea typeface="黑体" pitchFamily="49" charset="-122"/>
              </a:rPr>
              <a:t>问题，</a:t>
            </a:r>
            <a:r>
              <a:rPr kumimoji="0" lang="zh-CN" altLang="en-US" sz="1600" b="1" dirty="0">
                <a:solidFill>
                  <a:srgbClr val="C00000"/>
                </a:solidFill>
                <a:latin typeface="黑体" pitchFamily="49" charset="-122"/>
                <a:ea typeface="黑体" pitchFamily="49" charset="-122"/>
              </a:rPr>
              <a:t>提出大数据易解类复杂性</a:t>
            </a:r>
            <a:r>
              <a:rPr kumimoji="0" lang="zh-CN" altLang="en-US" sz="1600" b="1" dirty="0" smtClean="0">
                <a:solidFill>
                  <a:srgbClr val="C00000"/>
                </a:solidFill>
                <a:latin typeface="黑体" pitchFamily="49" charset="-122"/>
                <a:ea typeface="黑体" pitchFamily="49" charset="-122"/>
              </a:rPr>
              <a:t>理论；</a:t>
            </a:r>
            <a:r>
              <a:rPr lang="zh-CN" altLang="en-US" sz="1600" b="1" dirty="0" smtClean="0">
                <a:ea typeface="黑体" pitchFamily="49" charset="-122"/>
              </a:rPr>
              <a:t>发表在数据库领域顶级会议</a:t>
            </a:r>
            <a:r>
              <a:rPr lang="en-US" altLang="zh-CN" sz="1600" b="1" dirty="0" smtClean="0">
                <a:ea typeface="黑体" pitchFamily="49" charset="-122"/>
              </a:rPr>
              <a:t>VLDB ,</a:t>
            </a:r>
            <a:r>
              <a:rPr lang="zh-CN" altLang="en-US" sz="1600" b="1" dirty="0" smtClean="0">
                <a:ea typeface="黑体" pitchFamily="49" charset="-122"/>
              </a:rPr>
              <a:t>审稿专家认为</a:t>
            </a:r>
            <a:r>
              <a:rPr lang="en-US" altLang="zh-CN" sz="1600" b="1" dirty="0" smtClean="0">
                <a:ea typeface="黑体" pitchFamily="49" charset="-122"/>
              </a:rPr>
              <a:t>:</a:t>
            </a:r>
            <a:r>
              <a:rPr lang="zh-CN" altLang="en-US" sz="1600" b="1" dirty="0" smtClean="0">
                <a:ea typeface="黑体" pitchFamily="49" charset="-122"/>
              </a:rPr>
              <a:t>“</a:t>
            </a:r>
            <a:r>
              <a:rPr lang="en-US" altLang="zh-CN" sz="1600" b="1" i="1" dirty="0" smtClean="0">
                <a:ea typeface="黑体" pitchFamily="49" charset="-122"/>
              </a:rPr>
              <a:t>The paper is going to start a new line of research and </a:t>
            </a:r>
            <a:r>
              <a:rPr lang="en-US" altLang="zh-CN" sz="1600" b="1" dirty="0" smtClean="0">
                <a:ea typeface="黑体" pitchFamily="49" charset="-122"/>
              </a:rPr>
              <a:t>products </a:t>
            </a:r>
            <a:r>
              <a:rPr lang="zh-CN" altLang="en-US" sz="1600" b="1" dirty="0" smtClean="0">
                <a:ea typeface="黑体" pitchFamily="49" charset="-122"/>
              </a:rPr>
              <a:t>”</a:t>
            </a:r>
            <a:endParaRPr kumimoji="0" lang="zh-CN" altLang="en-US" sz="1600" b="1" dirty="0">
              <a:solidFill>
                <a:srgbClr val="C00000"/>
              </a:solidFill>
              <a:latin typeface="黑体" pitchFamily="49" charset="-122"/>
              <a:ea typeface="黑体" pitchFamily="49" charset="-122"/>
            </a:endParaRPr>
          </a:p>
        </p:txBody>
      </p:sp>
      <p:sp>
        <p:nvSpPr>
          <p:cNvPr id="62" name="圆角矩形 76"/>
          <p:cNvSpPr>
            <a:spLocks noChangeArrowheads="1"/>
          </p:cNvSpPr>
          <p:nvPr/>
        </p:nvSpPr>
        <p:spPr bwMode="auto">
          <a:xfrm>
            <a:off x="4357686" y="4643457"/>
            <a:ext cx="4786312" cy="1071563"/>
          </a:xfrm>
          <a:prstGeom prst="roundRect">
            <a:avLst>
              <a:gd name="adj" fmla="val 2125"/>
            </a:avLst>
          </a:prstGeom>
          <a:noFill/>
          <a:ln w="25400">
            <a:solidFill>
              <a:schemeClr val="tx1"/>
            </a:solidFill>
            <a:round/>
            <a:headEnd/>
            <a:tailEnd/>
          </a:ln>
        </p:spPr>
        <p:txBody>
          <a:bodyPr lIns="0" rIns="0" anchor="ctr"/>
          <a:lstStyle/>
          <a:p>
            <a:pPr marL="0" lvl="1"/>
            <a:r>
              <a:rPr kumimoji="0" lang="zh-CN" altLang="en-US" dirty="0">
                <a:latin typeface="黑体" pitchFamily="49" charset="-122"/>
              </a:rPr>
              <a:t>若硬盘读取速度</a:t>
            </a:r>
            <a:r>
              <a:rPr kumimoji="0" lang="en-US" altLang="zh-CN" dirty="0">
                <a:latin typeface="黑体" pitchFamily="49" charset="-122"/>
              </a:rPr>
              <a:t>6Gbps,</a:t>
            </a:r>
            <a:r>
              <a:rPr kumimoji="0" lang="en-US" altLang="zh-CN" dirty="0">
                <a:solidFill>
                  <a:srgbClr val="000099"/>
                </a:solidFill>
                <a:latin typeface="黑体" pitchFamily="49" charset="-122"/>
                <a:cs typeface="Times New Roman" pitchFamily="18" charset="0"/>
              </a:rPr>
              <a:t>log(|D|)</a:t>
            </a:r>
            <a:r>
              <a:rPr kumimoji="0" lang="zh-CN" altLang="en-US" dirty="0">
                <a:latin typeface="黑体" pitchFamily="49" charset="-122"/>
                <a:cs typeface="Times New Roman" pitchFamily="18" charset="0"/>
              </a:rPr>
              <a:t>时间扫描</a:t>
            </a:r>
            <a:endParaRPr kumimoji="0" lang="en-US" altLang="zh-CN" dirty="0">
              <a:latin typeface="黑体" pitchFamily="49" charset="-122"/>
              <a:cs typeface="Times New Roman" pitchFamily="18" charset="0"/>
            </a:endParaRPr>
          </a:p>
          <a:p>
            <a:pPr marL="71438" lvl="2">
              <a:buFont typeface="Arial" pitchFamily="34" charset="0"/>
              <a:buChar char="•"/>
            </a:pPr>
            <a:r>
              <a:rPr kumimoji="0" lang="en-US" altLang="zh-CN" dirty="0">
                <a:latin typeface="黑体" pitchFamily="49" charset="-122"/>
                <a:ea typeface="黑体" pitchFamily="49" charset="-122"/>
              </a:rPr>
              <a:t>1PB</a:t>
            </a:r>
            <a:r>
              <a:rPr kumimoji="0" lang="zh-CN" altLang="en-US" dirty="0">
                <a:latin typeface="黑体" pitchFamily="49" charset="-122"/>
                <a:ea typeface="黑体" pitchFamily="49" charset="-122"/>
              </a:rPr>
              <a:t>数据，只需</a:t>
            </a:r>
            <a:r>
              <a:rPr kumimoji="0" lang="en-US" altLang="zh-CN" dirty="0">
                <a:solidFill>
                  <a:srgbClr val="000099"/>
                </a:solidFill>
                <a:latin typeface="黑体" pitchFamily="49" charset="-122"/>
                <a:ea typeface="黑体" pitchFamily="49" charset="-122"/>
              </a:rPr>
              <a:t>15</a:t>
            </a:r>
            <a:r>
              <a:rPr kumimoji="0" lang="zh-CN" altLang="en-US" dirty="0">
                <a:solidFill>
                  <a:srgbClr val="000099"/>
                </a:solidFill>
                <a:latin typeface="黑体" pitchFamily="49" charset="-122"/>
                <a:ea typeface="黑体" pitchFamily="49" charset="-122"/>
              </a:rPr>
              <a:t>秒</a:t>
            </a:r>
            <a:r>
              <a:rPr kumimoji="0" lang="en-US" altLang="zh-CN" dirty="0">
                <a:latin typeface="黑体" pitchFamily="49" charset="-122"/>
                <a:ea typeface="黑体" pitchFamily="49" charset="-122"/>
              </a:rPr>
              <a:t>(</a:t>
            </a:r>
            <a:r>
              <a:rPr kumimoji="0" lang="en-US" altLang="zh-CN" i="1" dirty="0">
                <a:latin typeface="黑体" pitchFamily="49" charset="-122"/>
                <a:ea typeface="黑体" pitchFamily="49" charset="-122"/>
              </a:rPr>
              <a:t>v.s.</a:t>
            </a:r>
            <a:r>
              <a:rPr kumimoji="0" lang="en-US" altLang="zh-CN" dirty="0">
                <a:solidFill>
                  <a:srgbClr val="FF0000"/>
                </a:solidFill>
                <a:latin typeface="黑体" pitchFamily="49" charset="-122"/>
                <a:ea typeface="黑体" pitchFamily="49" charset="-122"/>
              </a:rPr>
              <a:t>1.99</a:t>
            </a:r>
            <a:r>
              <a:rPr kumimoji="0" lang="zh-CN" altLang="en-US" dirty="0">
                <a:solidFill>
                  <a:srgbClr val="FF0000"/>
                </a:solidFill>
                <a:latin typeface="黑体" pitchFamily="49" charset="-122"/>
                <a:ea typeface="黑体" pitchFamily="49" charset="-122"/>
              </a:rPr>
              <a:t>天</a:t>
            </a:r>
            <a:r>
              <a:rPr kumimoji="0" lang="zh-CN" altLang="en-US" dirty="0">
                <a:latin typeface="黑体" pitchFamily="49" charset="-122"/>
                <a:ea typeface="黑体" pitchFamily="49" charset="-122"/>
              </a:rPr>
              <a:t>）</a:t>
            </a:r>
            <a:r>
              <a:rPr kumimoji="0" lang="en-US" altLang="zh-CN" dirty="0">
                <a:solidFill>
                  <a:srgbClr val="000099"/>
                </a:solidFill>
                <a:latin typeface="黑体" pitchFamily="49" charset="-122"/>
                <a:ea typeface="黑体" pitchFamily="49" charset="-122"/>
              </a:rPr>
              <a:t> </a:t>
            </a:r>
          </a:p>
          <a:p>
            <a:pPr marL="71438" lvl="2">
              <a:buFont typeface="Arial" pitchFamily="34" charset="0"/>
              <a:buChar char="•"/>
            </a:pPr>
            <a:r>
              <a:rPr kumimoji="0" lang="en-US" altLang="zh-CN" dirty="0">
                <a:latin typeface="黑体" pitchFamily="49" charset="-122"/>
                <a:ea typeface="黑体" pitchFamily="49" charset="-122"/>
              </a:rPr>
              <a:t>1EB</a:t>
            </a:r>
            <a:r>
              <a:rPr kumimoji="0" lang="zh-CN" altLang="en-US" dirty="0">
                <a:latin typeface="黑体" pitchFamily="49" charset="-122"/>
                <a:ea typeface="黑体" pitchFamily="49" charset="-122"/>
              </a:rPr>
              <a:t>数据，只需</a:t>
            </a:r>
            <a:r>
              <a:rPr kumimoji="0" lang="en-US" altLang="zh-CN" dirty="0">
                <a:solidFill>
                  <a:srgbClr val="000099"/>
                </a:solidFill>
                <a:latin typeface="黑体" pitchFamily="49" charset="-122"/>
                <a:ea typeface="黑体" pitchFamily="49" charset="-122"/>
              </a:rPr>
              <a:t>18</a:t>
            </a:r>
            <a:r>
              <a:rPr kumimoji="0" lang="zh-CN" altLang="en-US" dirty="0">
                <a:solidFill>
                  <a:srgbClr val="000099"/>
                </a:solidFill>
                <a:latin typeface="黑体" pitchFamily="49" charset="-122"/>
                <a:ea typeface="黑体" pitchFamily="49" charset="-122"/>
              </a:rPr>
              <a:t>秒</a:t>
            </a:r>
            <a:r>
              <a:rPr kumimoji="0" lang="en-US" altLang="zh-CN" dirty="0">
                <a:latin typeface="黑体" pitchFamily="49" charset="-122"/>
                <a:ea typeface="黑体" pitchFamily="49" charset="-122"/>
              </a:rPr>
              <a:t>(</a:t>
            </a:r>
            <a:r>
              <a:rPr kumimoji="0" lang="en-US" altLang="zh-CN" i="1" dirty="0">
                <a:latin typeface="黑体" pitchFamily="49" charset="-122"/>
                <a:ea typeface="黑体" pitchFamily="49" charset="-122"/>
              </a:rPr>
              <a:t>v.s</a:t>
            </a:r>
            <a:r>
              <a:rPr kumimoji="0" lang="en-US" altLang="zh-CN" dirty="0">
                <a:latin typeface="黑体" pitchFamily="49" charset="-122"/>
                <a:ea typeface="黑体" pitchFamily="49" charset="-122"/>
              </a:rPr>
              <a:t>.</a:t>
            </a:r>
            <a:r>
              <a:rPr kumimoji="0" lang="en-US" altLang="zh-CN" dirty="0">
                <a:solidFill>
                  <a:srgbClr val="FF0000"/>
                </a:solidFill>
                <a:latin typeface="黑体" pitchFamily="49" charset="-122"/>
                <a:ea typeface="黑体" pitchFamily="49" charset="-122"/>
              </a:rPr>
              <a:t>5.28</a:t>
            </a:r>
            <a:r>
              <a:rPr kumimoji="0" lang="zh-CN" altLang="en-US" dirty="0">
                <a:solidFill>
                  <a:srgbClr val="FF0000"/>
                </a:solidFill>
                <a:latin typeface="黑体" pitchFamily="49" charset="-122"/>
                <a:ea typeface="黑体" pitchFamily="49" charset="-122"/>
              </a:rPr>
              <a:t>年</a:t>
            </a:r>
            <a:r>
              <a:rPr kumimoji="0" lang="en-US" altLang="zh-CN" dirty="0">
                <a:latin typeface="黑体" pitchFamily="49" charset="-122"/>
                <a:ea typeface="黑体" pitchFamily="49" charset="-122"/>
              </a:rPr>
              <a:t>)</a:t>
            </a:r>
          </a:p>
        </p:txBody>
      </p:sp>
      <p:sp>
        <p:nvSpPr>
          <p:cNvPr id="64" name="Rectangle 2"/>
          <p:cNvSpPr>
            <a:spLocks noChangeArrowheads="1"/>
          </p:cNvSpPr>
          <p:nvPr/>
        </p:nvSpPr>
        <p:spPr bwMode="auto">
          <a:xfrm>
            <a:off x="4357594" y="5715020"/>
            <a:ext cx="4786312" cy="500062"/>
          </a:xfrm>
          <a:prstGeom prst="rect">
            <a:avLst/>
          </a:prstGeom>
          <a:blipFill dpi="0" rotWithShape="1">
            <a:blip r:embed="rId2"/>
            <a:srcRect/>
            <a:tile tx="0" ty="0" sx="100000" sy="100000" flip="none" algn="tl"/>
          </a:blipFill>
          <a:ln w="25400">
            <a:solidFill>
              <a:schemeClr val="tx1"/>
            </a:solidFill>
            <a:miter lim="800000"/>
            <a:headEnd/>
            <a:tailEnd/>
          </a:ln>
        </p:spPr>
        <p:txBody>
          <a:bodyPr anchor="ctr"/>
          <a:lstStyle/>
          <a:p>
            <a:pPr marL="365125" indent="-365125" algn="ctr" defTabSz="971550">
              <a:buClr>
                <a:schemeClr val="accent1"/>
              </a:buClr>
              <a:buSzPct val="90000"/>
            </a:pPr>
            <a:r>
              <a:rPr kumimoji="0" lang="zh-CN" altLang="en-US" sz="2000" b="1" dirty="0">
                <a:solidFill>
                  <a:srgbClr val="C00000"/>
                </a:solidFill>
                <a:latin typeface="黑体" pitchFamily="49" charset="-122"/>
                <a:ea typeface="黑体" pitchFamily="49" charset="-122"/>
              </a:rPr>
              <a:t>易解类查询</a:t>
            </a:r>
            <a:r>
              <a:rPr kumimoji="0" lang="en-US" altLang="zh-CN" sz="2000" b="1" dirty="0">
                <a:solidFill>
                  <a:srgbClr val="C00000"/>
                </a:solidFill>
                <a:latin typeface="黑体" pitchFamily="49" charset="-122"/>
                <a:ea typeface="黑体" pitchFamily="49" charset="-122"/>
              </a:rPr>
              <a:t>:</a:t>
            </a:r>
            <a:r>
              <a:rPr kumimoji="0" lang="zh-CN" altLang="en-US" sz="2000" b="1" dirty="0">
                <a:solidFill>
                  <a:srgbClr val="C00000"/>
                </a:solidFill>
                <a:latin typeface="黑体" pitchFamily="49" charset="-122"/>
                <a:ea typeface="黑体" pitchFamily="49" charset="-122"/>
              </a:rPr>
              <a:t>在大数据上是可行的！</a:t>
            </a:r>
            <a:endParaRPr kumimoji="0" lang="en-US" altLang="zh-CN" sz="2000" b="1" dirty="0">
              <a:solidFill>
                <a:srgbClr val="C0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amond(in)">
                                      <p:cBhvr>
                                        <p:cTn id="32" dur="2000"/>
                                        <p:tgtEl>
                                          <p:spTgt spid="57"/>
                                        </p:tgtEl>
                                      </p:cBhvr>
                                    </p:animEffect>
                                  </p:childTnLst>
                                </p:cTn>
                              </p:par>
                              <p:par>
                                <p:cTn id="33" presetID="2" presetClass="exit" presetSubtype="4" fill="hold" nodeType="withEffect">
                                  <p:stCondLst>
                                    <p:cond delay="0"/>
                                  </p:stCondLst>
                                  <p:childTnLst>
                                    <p:anim calcmode="lin" valueType="num">
                                      <p:cBhvr additive="base">
                                        <p:cTn id="34" dur="500"/>
                                        <p:tgtEl>
                                          <p:spTgt spid="10"/>
                                        </p:tgtEl>
                                        <p:attrNameLst>
                                          <p:attrName>ppt_x</p:attrName>
                                        </p:attrNameLst>
                                      </p:cBhvr>
                                      <p:tavLst>
                                        <p:tav tm="0">
                                          <p:val>
                                            <p:strVal val="ppt_x"/>
                                          </p:val>
                                        </p:tav>
                                        <p:tav tm="100000">
                                          <p:val>
                                            <p:strVal val="ppt_x"/>
                                          </p:val>
                                        </p:tav>
                                      </p:tavLst>
                                    </p:anim>
                                    <p:anim calcmode="lin" valueType="num">
                                      <p:cBhvr additive="base">
                                        <p:cTn id="35" dur="500"/>
                                        <p:tgtEl>
                                          <p:spTgt spid="10"/>
                                        </p:tgtEl>
                                        <p:attrNameLst>
                                          <p:attrName>ppt_y</p:attrName>
                                        </p:attrNameLst>
                                      </p:cBhvr>
                                      <p:tavLst>
                                        <p:tav tm="0">
                                          <p:val>
                                            <p:strVal val="ppt_y"/>
                                          </p:val>
                                        </p:tav>
                                        <p:tav tm="100000">
                                          <p:val>
                                            <p:strVal val="1+ppt_h/2"/>
                                          </p:val>
                                        </p:tav>
                                      </p:tavLst>
                                    </p:anim>
                                    <p:set>
                                      <p:cBhvr>
                                        <p:cTn id="36" dur="1" fill="hold">
                                          <p:stCondLst>
                                            <p:cond delay="499"/>
                                          </p:stCondLst>
                                        </p:cTn>
                                        <p:tgtEl>
                                          <p:spTgt spid="10"/>
                                        </p:tgtEl>
                                        <p:attrNameLst>
                                          <p:attrName>style.visibility</p:attrName>
                                        </p:attrNameLst>
                                      </p:cBhvr>
                                      <p:to>
                                        <p:strVal val="hidden"/>
                                      </p:to>
                                    </p:set>
                                  </p:childTnLst>
                                </p:cTn>
                              </p:par>
                              <p:par>
                                <p:cTn id="37" presetID="8" presetClass="entr" presetSubtype="16"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diamond(in)">
                                      <p:cBhvr>
                                        <p:cTn id="39" dur="1000"/>
                                        <p:tgtEl>
                                          <p:spTgt spid="62"/>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2" grpId="0" animBg="1"/>
      <p:bldP spid="6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hord 2"/>
          <p:cNvSpPr>
            <a:spLocks/>
          </p:cNvSpPr>
          <p:nvPr/>
        </p:nvSpPr>
        <p:spPr bwMode="auto">
          <a:xfrm rot="6732850">
            <a:off x="5303044" y="2642907"/>
            <a:ext cx="3176588" cy="3568700"/>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61" name="右箭头 60"/>
          <p:cNvSpPr/>
          <p:nvPr/>
        </p:nvSpPr>
        <p:spPr>
          <a:xfrm>
            <a:off x="2814638" y="2989776"/>
            <a:ext cx="2801937"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 name="组合 63"/>
          <p:cNvGrpSpPr>
            <a:grpSpLocks/>
          </p:cNvGrpSpPr>
          <p:nvPr/>
        </p:nvGrpSpPr>
        <p:grpSpPr bwMode="auto">
          <a:xfrm>
            <a:off x="4276725" y="3369188"/>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1311"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1269" name="标题 1"/>
          <p:cNvSpPr>
            <a:spLocks noGrp="1"/>
          </p:cNvSpPr>
          <p:nvPr>
            <p:ph type="title"/>
          </p:nvPr>
        </p:nvSpPr>
        <p:spPr/>
        <p:txBody>
          <a:bodyPr/>
          <a:lstStyle/>
          <a:p>
            <a:r>
              <a:rPr lang="en-US" altLang="zh-CN" sz="3600" b="1" dirty="0" err="1" smtClean="0">
                <a:solidFill>
                  <a:srgbClr val="C00000"/>
                </a:solidFill>
              </a:rPr>
              <a:t>回答“可计算”问题</a:t>
            </a:r>
            <a:r>
              <a:rPr lang="en-US" altLang="zh-CN" sz="3600" b="1" dirty="0" smtClean="0">
                <a:solidFill>
                  <a:srgbClr val="C00000"/>
                </a:solidFill>
              </a:rPr>
              <a:t>(2)</a:t>
            </a:r>
            <a:endParaRPr b="1" dirty="0" smtClean="0"/>
          </a:p>
        </p:txBody>
      </p:sp>
      <p:sp>
        <p:nvSpPr>
          <p:cNvPr id="6" name="矩形 5"/>
          <p:cNvSpPr/>
          <p:nvPr/>
        </p:nvSpPr>
        <p:spPr>
          <a:xfrm>
            <a:off x="827584" y="1081353"/>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3" name="组合 27"/>
          <p:cNvGrpSpPr>
            <a:grpSpLocks/>
          </p:cNvGrpSpPr>
          <p:nvPr/>
        </p:nvGrpSpPr>
        <p:grpSpPr bwMode="auto">
          <a:xfrm>
            <a:off x="107504" y="1922231"/>
            <a:ext cx="4104592" cy="4537075"/>
            <a:chOff x="35157" y="1772816"/>
            <a:chExt cx="4104795" cy="4536503"/>
          </a:xfrm>
          <a:solidFill>
            <a:schemeClr val="bg1"/>
          </a:solidFill>
        </p:grpSpPr>
        <p:grpSp>
          <p:nvGrpSpPr>
            <p:cNvPr id="4" name="组合 28"/>
            <p:cNvGrpSpPr>
              <a:grpSpLocks/>
            </p:cNvGrpSpPr>
            <p:nvPr/>
          </p:nvGrpSpPr>
          <p:grpSpPr bwMode="auto">
            <a:xfrm>
              <a:off x="107504" y="1772816"/>
              <a:ext cx="4032448" cy="2520111"/>
              <a:chOff x="107504" y="1772816"/>
              <a:chExt cx="4032448" cy="2520111"/>
            </a:xfrm>
            <a:grpFill/>
          </p:grpSpPr>
          <p:grpSp>
            <p:nvGrpSpPr>
              <p:cNvPr id="5"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7"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8"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grpSp>
        <p:nvGrpSpPr>
          <p:cNvPr id="9" name="组合 64"/>
          <p:cNvGrpSpPr>
            <a:grpSpLocks/>
          </p:cNvGrpSpPr>
          <p:nvPr/>
        </p:nvGrpSpPr>
        <p:grpSpPr bwMode="auto">
          <a:xfrm>
            <a:off x="2266950" y="4461388"/>
            <a:ext cx="6773863" cy="1311275"/>
            <a:chOff x="2267410" y="4743765"/>
            <a:chExt cx="6773403" cy="1310217"/>
          </a:xfrm>
        </p:grpSpPr>
        <p:grpSp>
          <p:nvGrpSpPr>
            <p:cNvPr id="10" name="组合 26"/>
            <p:cNvGrpSpPr>
              <a:grpSpLocks/>
            </p:cNvGrpSpPr>
            <p:nvPr/>
          </p:nvGrpSpPr>
          <p:grpSpPr bwMode="auto">
            <a:xfrm>
              <a:off x="2267410" y="4743765"/>
              <a:ext cx="2160587" cy="1020764"/>
              <a:chOff x="2123975" y="4581129"/>
              <a:chExt cx="2159526" cy="1021174"/>
            </a:xfrm>
          </p:grpSpPr>
          <p:sp>
            <p:nvSpPr>
              <p:cNvPr id="11305"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1306"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346"/>
                <a:ext cx="997980" cy="649024"/>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871" y="4954041"/>
                <a:ext cx="1080484" cy="649024"/>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sp>
          <p:nvSpPr>
            <p:cNvPr id="11304" name="矩形 51" descr="羊皮纸"/>
            <p:cNvSpPr>
              <a:spLocks noChangeArrowheads="1"/>
            </p:cNvSpPr>
            <p:nvPr/>
          </p:nvSpPr>
          <p:spPr bwMode="auto">
            <a:xfrm>
              <a:off x="4488100" y="5495454"/>
              <a:ext cx="4552713" cy="558528"/>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solidFill>
                    <a:srgbClr val="000000"/>
                  </a:solidFill>
                  <a:latin typeface="黑体" pitchFamily="49" charset="-122"/>
                  <a:ea typeface="黑体" pitchFamily="49" charset="-122"/>
                </a:rPr>
                <a:t>大数据下，传统近似方法局限性</a:t>
              </a:r>
              <a:endParaRPr lang="zh-CN" altLang="en-US" b="1">
                <a:solidFill>
                  <a:srgbClr val="C00000"/>
                </a:solidFill>
                <a:latin typeface="黑体" pitchFamily="49" charset="-122"/>
                <a:ea typeface="黑体" pitchFamily="49" charset="-122"/>
              </a:endParaRPr>
            </a:p>
          </p:txBody>
        </p:sp>
      </p:grpSp>
      <p:grpSp>
        <p:nvGrpSpPr>
          <p:cNvPr id="11" name="组合 77"/>
          <p:cNvGrpSpPr>
            <a:grpSpLocks/>
          </p:cNvGrpSpPr>
          <p:nvPr/>
        </p:nvGrpSpPr>
        <p:grpSpPr bwMode="auto">
          <a:xfrm>
            <a:off x="4457700" y="3394588"/>
            <a:ext cx="3878263" cy="1746250"/>
            <a:chOff x="4457514" y="3677010"/>
            <a:chExt cx="3878246" cy="1745914"/>
          </a:xfrm>
        </p:grpSpPr>
        <p:cxnSp>
          <p:nvCxnSpPr>
            <p:cNvPr id="58" name="Curved Connector 5"/>
            <p:cNvCxnSpPr>
              <a:cxnSpLocks noChangeShapeType="1"/>
            </p:cNvCxnSpPr>
            <p:nvPr/>
          </p:nvCxnSpPr>
          <p:spPr bwMode="auto">
            <a:xfrm rot="5400000">
              <a:off x="6019763" y="4435676"/>
              <a:ext cx="1660205" cy="142874"/>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2" name="组合 76"/>
            <p:cNvGrpSpPr>
              <a:grpSpLocks/>
            </p:cNvGrpSpPr>
            <p:nvPr/>
          </p:nvGrpSpPr>
          <p:grpSpPr bwMode="auto">
            <a:xfrm>
              <a:off x="4457514" y="3731385"/>
              <a:ext cx="3878246" cy="1691539"/>
              <a:chOff x="4457514" y="3731385"/>
              <a:chExt cx="3878246" cy="1691539"/>
            </a:xfrm>
          </p:grpSpPr>
          <p:sp>
            <p:nvSpPr>
              <p:cNvPr id="11296"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3" name="组合 75"/>
              <p:cNvGrpSpPr>
                <a:grpSpLocks/>
              </p:cNvGrpSpPr>
              <p:nvPr/>
            </p:nvGrpSpPr>
            <p:grpSpPr bwMode="auto">
              <a:xfrm>
                <a:off x="4457514" y="3731385"/>
                <a:ext cx="3878246" cy="1691539"/>
                <a:chOff x="4457514" y="3731385"/>
                <a:chExt cx="3878246" cy="1691539"/>
              </a:xfrm>
            </p:grpSpPr>
            <p:grpSp>
              <p:nvGrpSpPr>
                <p:cNvPr id="14"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153"/>
                    <a:ext cx="2320915" cy="280934"/>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422"/>
                    <a:ext cx="1512881" cy="169194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1299"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1300"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grpSp>
        <p:nvGrpSpPr>
          <p:cNvPr id="15" name="组合 2"/>
          <p:cNvGrpSpPr>
            <a:grpSpLocks/>
          </p:cNvGrpSpPr>
          <p:nvPr/>
        </p:nvGrpSpPr>
        <p:grpSpPr bwMode="auto">
          <a:xfrm>
            <a:off x="5299075" y="1346713"/>
            <a:ext cx="3665538" cy="1223963"/>
            <a:chOff x="5371146" y="1412776"/>
            <a:chExt cx="3665350" cy="1224137"/>
          </a:xfrm>
        </p:grpSpPr>
        <p:sp>
          <p:nvSpPr>
            <p:cNvPr id="79" name="矩形 78"/>
            <p:cNvSpPr/>
            <p:nvPr/>
          </p:nvSpPr>
          <p:spPr>
            <a:xfrm>
              <a:off x="5650532" y="1820822"/>
              <a:ext cx="3385964"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kumimoji="0" lang="zh-CN" altLang="en-US" sz="1600" dirty="0"/>
                <a:t>什么是大数据计算中可近似问题？</a:t>
              </a:r>
              <a:endParaRPr lang="zh-CN" altLang="en-US" sz="1600" dirty="0"/>
            </a:p>
          </p:txBody>
        </p:sp>
        <p:sp>
          <p:nvSpPr>
            <p:cNvPr id="53" name="矩形 52"/>
            <p:cNvSpPr/>
            <p:nvPr/>
          </p:nvSpPr>
          <p:spPr>
            <a:xfrm>
              <a:off x="5650532" y="2205052"/>
              <a:ext cx="3385964"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kumimoji="0" lang="zh-CN" altLang="en-US" sz="1600" dirty="0"/>
                <a:t>如何衡量数据量与近似效果的关系</a:t>
              </a:r>
              <a:r>
                <a:rPr kumimoji="0" lang="en-US" altLang="zh-CN" sz="1600" dirty="0"/>
                <a:t>?</a:t>
              </a:r>
              <a:endParaRPr kumimoji="0" lang="zh-CN" altLang="en-US" sz="1600" dirty="0"/>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2</a:t>
              </a:r>
              <a:r>
                <a:rPr lang="zh-CN" altLang="en-US" sz="1800" b="1" dirty="0"/>
                <a:t>：数据驱动的近似算法理论</a:t>
              </a:r>
            </a:p>
          </p:txBody>
        </p:sp>
      </p:grpSp>
      <p:sp>
        <p:nvSpPr>
          <p:cNvPr id="69" name="圆角矩形 68"/>
          <p:cNvSpPr/>
          <p:nvPr/>
        </p:nvSpPr>
        <p:spPr>
          <a:xfrm>
            <a:off x="4427538" y="5810763"/>
            <a:ext cx="4608512" cy="576263"/>
          </a:xfrm>
          <a:prstGeom prst="roundRect">
            <a:avLst/>
          </a:prstGeom>
          <a:solidFill>
            <a:srgbClr val="FFFFC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 name="TextBox 69"/>
          <p:cNvSpPr txBox="1">
            <a:spLocks noChangeArrowheads="1"/>
          </p:cNvSpPr>
          <p:nvPr/>
        </p:nvSpPr>
        <p:spPr bwMode="auto">
          <a:xfrm>
            <a:off x="4367213" y="5883788"/>
            <a:ext cx="2351087" cy="460375"/>
          </a:xfrm>
          <a:prstGeom prst="rect">
            <a:avLst/>
          </a:prstGeom>
          <a:noFill/>
          <a:ln w="9525">
            <a:noFill/>
            <a:miter lim="800000"/>
            <a:headEnd/>
            <a:tailEnd/>
          </a:ln>
        </p:spPr>
        <p:txBody>
          <a:bodyPr wrap="none">
            <a:spAutoFit/>
          </a:bodyPr>
          <a:lstStyle/>
          <a:p>
            <a:r>
              <a:rPr lang="zh-CN" altLang="en-US" b="1">
                <a:solidFill>
                  <a:srgbClr val="C00000"/>
                </a:solidFill>
                <a:latin typeface="黑体" pitchFamily="49" charset="-122"/>
                <a:ea typeface="黑体" pitchFamily="49" charset="-122"/>
              </a:rPr>
              <a:t>近似的新挑战：</a:t>
            </a:r>
          </a:p>
        </p:txBody>
      </p:sp>
      <p:sp>
        <p:nvSpPr>
          <p:cNvPr id="74" name="矩形 73"/>
          <p:cNvSpPr/>
          <p:nvPr/>
        </p:nvSpPr>
        <p:spPr>
          <a:xfrm>
            <a:off x="6475643" y="5925633"/>
            <a:ext cx="1048685" cy="461665"/>
          </a:xfrm>
          <a:prstGeom prst="rect">
            <a:avLst/>
          </a:prstGeom>
        </p:spPr>
        <p:txBody>
          <a:bodyPr wrap="none">
            <a:spAutoFit/>
          </a:bodyPr>
          <a:lstStyle/>
          <a:p>
            <a:pPr>
              <a:defRPr/>
            </a:pPr>
            <a:r>
              <a:rPr lang="en-US" altLang="zh-CN"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sym typeface="Wingdings" pitchFamily="2" charset="2"/>
              </a:rPr>
              <a:t>F </a:t>
            </a:r>
            <a:r>
              <a:rPr lang="en-US" altLang="zh-CN" dirty="0">
                <a:ln w="10541" cmpd="sng">
                  <a:solidFill>
                    <a:schemeClr val="accent1">
                      <a:shade val="88000"/>
                      <a:satMod val="110000"/>
                    </a:schemeClr>
                  </a:solidFill>
                  <a:prstDash val="solid"/>
                </a:ln>
                <a:latin typeface="Times New Roman" pitchFamily="18" charset="0"/>
                <a:ea typeface="黑体" pitchFamily="49" charset="-122"/>
                <a:cs typeface="Times New Roman" pitchFamily="18" charset="0"/>
                <a:sym typeface="Wingdings" pitchFamily="2" charset="2"/>
              </a:rPr>
              <a:t></a:t>
            </a:r>
            <a:r>
              <a:rPr lang="en-US" altLang="zh-CN"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sym typeface="Wingdings" pitchFamily="2" charset="2"/>
              </a:rPr>
              <a:t>F</a:t>
            </a:r>
            <a:r>
              <a:rPr lang="en-US" altLang="zh-CN" b="1" i="1" dirty="0">
                <a:ln w="10541" cmpd="sng">
                  <a:solidFill>
                    <a:schemeClr val="accent1">
                      <a:shade val="88000"/>
                      <a:satMod val="110000"/>
                    </a:schemeClr>
                  </a:solidFill>
                  <a:prstDash val="solid"/>
                </a:ln>
                <a:solidFill>
                  <a:srgbClr val="FF0000"/>
                </a:solidFill>
                <a:latin typeface="Times New Roman" pitchFamily="18" charset="0"/>
                <a:ea typeface="黑体" pitchFamily="49" charset="-122"/>
                <a:cs typeface="Times New Roman" pitchFamily="18" charset="0"/>
                <a:sym typeface="Wingdings" pitchFamily="2" charset="2"/>
              </a:rPr>
              <a:t>’</a:t>
            </a:r>
            <a:endParaRPr lang="zh-CN" altLang="en-US" dirty="0">
              <a:solidFill>
                <a:srgbClr val="FF0000"/>
              </a:solidFill>
              <a:latin typeface="Times New Roman" pitchFamily="18" charset="0"/>
              <a:ea typeface="宋体" charset="0"/>
              <a:cs typeface="Times New Roman" pitchFamily="18" charset="0"/>
            </a:endParaRPr>
          </a:p>
        </p:txBody>
      </p:sp>
      <p:grpSp>
        <p:nvGrpSpPr>
          <p:cNvPr id="16" name="组合 74"/>
          <p:cNvGrpSpPr>
            <a:grpSpLocks/>
          </p:cNvGrpSpPr>
          <p:nvPr/>
        </p:nvGrpSpPr>
        <p:grpSpPr bwMode="auto">
          <a:xfrm>
            <a:off x="7334391" y="5786454"/>
            <a:ext cx="1706421" cy="602116"/>
            <a:chOff x="6258072" y="3259973"/>
            <a:chExt cx="1705966" cy="601075"/>
          </a:xfrm>
        </p:grpSpPr>
        <p:sp>
          <p:nvSpPr>
            <p:cNvPr id="80" name="矩形 79"/>
            <p:cNvSpPr/>
            <p:nvPr/>
          </p:nvSpPr>
          <p:spPr>
            <a:xfrm>
              <a:off x="6880087" y="3399383"/>
              <a:ext cx="1083951" cy="461665"/>
            </a:xfrm>
            <a:prstGeom prst="rect">
              <a:avLst/>
            </a:prstGeom>
          </p:spPr>
          <p:txBody>
            <a:bodyPr wrap="none">
              <a:spAutoFit/>
            </a:bodyPr>
            <a:lstStyle/>
            <a:p>
              <a:pPr>
                <a:defRPr/>
              </a:pPr>
              <a:r>
                <a:rPr lang="en-US" altLang="zh-CN"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 </a:t>
              </a:r>
              <a:r>
                <a:rPr lang="en-US" altLang="zh-CN" dirty="0">
                  <a:ln w="10541" cmpd="sng">
                    <a:solidFill>
                      <a:schemeClr val="accent1">
                        <a:shade val="88000"/>
                        <a:satMod val="110000"/>
                      </a:schemeClr>
                    </a:solidFill>
                    <a:prstDash val="solid"/>
                  </a:ln>
                  <a:latin typeface="Times New Roman" pitchFamily="18" charset="0"/>
                  <a:ea typeface="黑体" pitchFamily="49" charset="-122"/>
                  <a:cs typeface="Times New Roman" pitchFamily="18" charset="0"/>
                  <a:sym typeface="Wingdings" pitchFamily="2" charset="2"/>
                </a:rPr>
                <a:t></a:t>
              </a:r>
              <a:r>
                <a:rPr lang="en-US" altLang="zh-CN"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sym typeface="Wingdings" pitchFamily="2" charset="2"/>
                </a:rPr>
                <a:t>X</a:t>
              </a:r>
              <a:r>
                <a:rPr lang="en-US" altLang="zh-CN" b="1" i="1" dirty="0">
                  <a:ln w="10541" cmpd="sng">
                    <a:solidFill>
                      <a:schemeClr val="accent1">
                        <a:shade val="88000"/>
                        <a:satMod val="110000"/>
                      </a:schemeClr>
                    </a:solidFill>
                    <a:prstDash val="solid"/>
                  </a:ln>
                  <a:solidFill>
                    <a:srgbClr val="FF0000"/>
                  </a:solidFill>
                  <a:latin typeface="Times New Roman" pitchFamily="18" charset="0"/>
                  <a:ea typeface="黑体" pitchFamily="49" charset="-122"/>
                  <a:cs typeface="Times New Roman" pitchFamily="18" charset="0"/>
                  <a:sym typeface="Wingdings" pitchFamily="2" charset="2"/>
                </a:rPr>
                <a:t>’</a:t>
              </a:r>
              <a:endParaRPr lang="zh-CN" altLang="en-US" dirty="0">
                <a:solidFill>
                  <a:srgbClr val="FF0000"/>
                </a:solidFill>
                <a:latin typeface="Times New Roman" pitchFamily="18" charset="0"/>
                <a:ea typeface="宋体" charset="0"/>
                <a:cs typeface="Times New Roman" pitchFamily="18" charset="0"/>
              </a:endParaRPr>
            </a:p>
          </p:txBody>
        </p:sp>
        <p:sp>
          <p:nvSpPr>
            <p:cNvPr id="11290" name="矩形 67"/>
            <p:cNvSpPr>
              <a:spLocks noChangeArrowheads="1"/>
            </p:cNvSpPr>
            <p:nvPr/>
          </p:nvSpPr>
          <p:spPr bwMode="auto">
            <a:xfrm>
              <a:off x="6258072" y="3259973"/>
              <a:ext cx="595035" cy="584775"/>
            </a:xfrm>
            <a:prstGeom prst="rect">
              <a:avLst/>
            </a:prstGeom>
            <a:noFill/>
            <a:ln w="9525">
              <a:noFill/>
              <a:miter lim="800000"/>
              <a:headEnd/>
              <a:tailEnd/>
            </a:ln>
          </p:spPr>
          <p:txBody>
            <a:bodyPr wrap="none">
              <a:spAutoFit/>
            </a:bodyPr>
            <a:lstStyle/>
            <a:p>
              <a:r>
                <a:rPr lang="zh-CN" altLang="en-US" sz="3200" dirty="0"/>
                <a:t>⊕</a:t>
              </a:r>
            </a:p>
          </p:txBody>
        </p:sp>
      </p:grpSp>
      <p:grpSp>
        <p:nvGrpSpPr>
          <p:cNvPr id="17" name="组合 81"/>
          <p:cNvGrpSpPr>
            <a:grpSpLocks/>
          </p:cNvGrpSpPr>
          <p:nvPr/>
        </p:nvGrpSpPr>
        <p:grpSpPr bwMode="auto">
          <a:xfrm>
            <a:off x="828675" y="4659826"/>
            <a:ext cx="2951163" cy="1871662"/>
            <a:chOff x="683568" y="4653632"/>
            <a:chExt cx="2952328" cy="1871712"/>
          </a:xfrm>
        </p:grpSpPr>
        <p:grpSp>
          <p:nvGrpSpPr>
            <p:cNvPr id="18" name="组合 92"/>
            <p:cNvGrpSpPr>
              <a:grpSpLocks/>
            </p:cNvGrpSpPr>
            <p:nvPr/>
          </p:nvGrpSpPr>
          <p:grpSpPr bwMode="auto">
            <a:xfrm>
              <a:off x="683568" y="5501406"/>
              <a:ext cx="2952328" cy="1023938"/>
              <a:chOff x="1691737" y="4581129"/>
              <a:chExt cx="2951544" cy="1023351"/>
            </a:xfrm>
          </p:grpSpPr>
          <p:sp>
            <p:nvSpPr>
              <p:cNvPr id="85" name="圆角矩形 84"/>
              <p:cNvSpPr/>
              <p:nvPr/>
            </p:nvSpPr>
            <p:spPr>
              <a:xfrm>
                <a:off x="1691737" y="4957134"/>
                <a:ext cx="1503557" cy="647346"/>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666750">
                  <a:lnSpc>
                    <a:spcPct val="90000"/>
                  </a:lnSpc>
                  <a:defRPr/>
                </a:pPr>
                <a:r>
                  <a:rPr lang="zh-CN" altLang="en-US" sz="2000" dirty="0">
                    <a:solidFill>
                      <a:srgbClr val="000000"/>
                    </a:solidFill>
                    <a:latin typeface="黑体" pitchFamily="49" charset="-122"/>
                    <a:ea typeface="黑体" pitchFamily="49" charset="-122"/>
                  </a:rPr>
                  <a:t>大数据不可近似问题</a:t>
                </a:r>
                <a:endParaRPr lang="en-US" altLang="zh-CN" sz="20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11286"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1287"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88" name="圆角矩形 87"/>
              <p:cNvSpPr/>
              <p:nvPr/>
            </p:nvSpPr>
            <p:spPr>
              <a:xfrm>
                <a:off x="3276267" y="4953961"/>
                <a:ext cx="1367014" cy="648933"/>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lnSpc>
                    <a:spcPct val="90000"/>
                  </a:lnSpc>
                  <a:defRPr/>
                </a:pPr>
                <a:r>
                  <a:rPr lang="zh-CN" altLang="en-US" sz="2000" dirty="0">
                    <a:solidFill>
                      <a:srgbClr val="000000"/>
                    </a:solidFill>
                    <a:latin typeface="黑体" pitchFamily="49" charset="-122"/>
                    <a:ea typeface="黑体" pitchFamily="49" charset="-122"/>
                  </a:rPr>
                  <a:t>大数据可近似问题</a:t>
                </a:r>
              </a:p>
            </p:txBody>
          </p:sp>
        </p:grpSp>
        <p:sp>
          <p:nvSpPr>
            <p:cNvPr id="84" name="矩形 83"/>
            <p:cNvSpPr/>
            <p:nvPr/>
          </p:nvSpPr>
          <p:spPr>
            <a:xfrm>
              <a:off x="1020251" y="4653632"/>
              <a:ext cx="2159852" cy="863623"/>
            </a:xfrm>
            <a:prstGeom prst="rect">
              <a:avLst/>
            </a:prstGeom>
            <a:noFill/>
            <a:ln w="50800">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黑体" pitchFamily="49" charset="-122"/>
                <a:ea typeface="黑体" pitchFamily="49" charset="-122"/>
              </a:endParaRPr>
            </a:p>
          </p:txBody>
        </p:sp>
      </p:grpSp>
      <p:sp>
        <p:nvSpPr>
          <p:cNvPr id="11282" name="TextBox 5"/>
          <p:cNvSpPr txBox="1">
            <a:spLocks noChangeArrowheads="1"/>
          </p:cNvSpPr>
          <p:nvPr/>
        </p:nvSpPr>
        <p:spPr bwMode="auto">
          <a:xfrm>
            <a:off x="5875338" y="2965963"/>
            <a:ext cx="2165350" cy="415925"/>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7"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animEffect transition="in" filter="blinds(horizontal)">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53"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1"/>
          <p:cNvGrpSpPr>
            <a:grpSpLocks/>
          </p:cNvGrpSpPr>
          <p:nvPr/>
        </p:nvGrpSpPr>
        <p:grpSpPr bwMode="auto">
          <a:xfrm>
            <a:off x="2814638" y="2951929"/>
            <a:ext cx="5861050" cy="3176588"/>
            <a:chOff x="2814091" y="3121625"/>
            <a:chExt cx="5861863" cy="3176588"/>
          </a:xfrm>
        </p:grpSpPr>
        <p:sp>
          <p:nvSpPr>
            <p:cNvPr id="54" name="Chord 2"/>
            <p:cNvSpPr>
              <a:spLocks/>
            </p:cNvSpPr>
            <p:nvPr/>
          </p:nvSpPr>
          <p:spPr bwMode="auto">
            <a:xfrm rot="6732850">
              <a:off x="5303062" y="2925321"/>
              <a:ext cx="3176588" cy="3569195"/>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12325" name="TextBox 5"/>
            <p:cNvSpPr txBox="1">
              <a:spLocks noChangeArrowheads="1"/>
            </p:cNvSpPr>
            <p:nvPr/>
          </p:nvSpPr>
          <p:spPr bwMode="auto">
            <a:xfrm>
              <a:off x="5875112" y="3248165"/>
              <a:ext cx="2165779" cy="415550"/>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1" name="右箭头 60"/>
            <p:cNvSpPr/>
            <p:nvPr/>
          </p:nvSpPr>
          <p:spPr>
            <a:xfrm>
              <a:off x="2814091" y="3272438"/>
              <a:ext cx="2802326"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63"/>
          <p:cNvGrpSpPr>
            <a:grpSpLocks/>
          </p:cNvGrpSpPr>
          <p:nvPr/>
        </p:nvGrpSpPr>
        <p:grpSpPr bwMode="auto">
          <a:xfrm>
            <a:off x="4276725" y="3482154"/>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323"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2292" name="标题 1"/>
          <p:cNvSpPr>
            <a:spLocks noGrp="1"/>
          </p:cNvSpPr>
          <p:nvPr>
            <p:ph type="title"/>
          </p:nvPr>
        </p:nvSpPr>
        <p:spPr/>
        <p:txBody>
          <a:bodyPr/>
          <a:lstStyle/>
          <a:p>
            <a:r>
              <a:rPr lang="en-US" altLang="zh-CN" sz="3600" b="1" dirty="0" err="1" smtClean="0">
                <a:solidFill>
                  <a:srgbClr val="C00000"/>
                </a:solidFill>
                <a:latin typeface="Arial Unicode MS" pitchFamily="34" charset="-122"/>
                <a:ea typeface="黑体" pitchFamily="49" charset="-122"/>
              </a:rPr>
              <a:t>回答“可计算”问题</a:t>
            </a:r>
            <a:r>
              <a:rPr lang="en-US" altLang="zh-CN" sz="3600" b="1" dirty="0" smtClean="0">
                <a:solidFill>
                  <a:srgbClr val="C00000"/>
                </a:solidFill>
                <a:latin typeface="Arial Unicode MS" pitchFamily="34" charset="-122"/>
                <a:ea typeface="黑体" pitchFamily="49" charset="-122"/>
              </a:rPr>
              <a:t>(3)</a:t>
            </a:r>
          </a:p>
        </p:txBody>
      </p:sp>
      <p:sp>
        <p:nvSpPr>
          <p:cNvPr id="6" name="矩形 5"/>
          <p:cNvSpPr/>
          <p:nvPr/>
        </p:nvSpPr>
        <p:spPr>
          <a:xfrm>
            <a:off x="827584" y="1194319"/>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4" name="组合 27"/>
          <p:cNvGrpSpPr>
            <a:grpSpLocks/>
          </p:cNvGrpSpPr>
          <p:nvPr/>
        </p:nvGrpSpPr>
        <p:grpSpPr bwMode="auto">
          <a:xfrm>
            <a:off x="107504" y="2035197"/>
            <a:ext cx="4104592" cy="4537075"/>
            <a:chOff x="35157" y="1772816"/>
            <a:chExt cx="4104795" cy="4536503"/>
          </a:xfrm>
          <a:solidFill>
            <a:schemeClr val="bg1"/>
          </a:solidFill>
        </p:grpSpPr>
        <p:grpSp>
          <p:nvGrpSpPr>
            <p:cNvPr id="5" name="组合 28"/>
            <p:cNvGrpSpPr>
              <a:grpSpLocks/>
            </p:cNvGrpSpPr>
            <p:nvPr/>
          </p:nvGrpSpPr>
          <p:grpSpPr bwMode="auto">
            <a:xfrm>
              <a:off x="107504" y="1772816"/>
              <a:ext cx="4032448" cy="2520111"/>
              <a:chOff x="107504" y="1772816"/>
              <a:chExt cx="4032448" cy="2520111"/>
            </a:xfrm>
            <a:grpFill/>
          </p:grpSpPr>
          <p:grpSp>
            <p:nvGrpSpPr>
              <p:cNvPr id="7"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8"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9"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cxnSp>
        <p:nvCxnSpPr>
          <p:cNvPr id="58" name="Curved Connector 5"/>
          <p:cNvCxnSpPr>
            <a:cxnSpLocks noChangeShapeType="1"/>
          </p:cNvCxnSpPr>
          <p:nvPr/>
        </p:nvCxnSpPr>
        <p:spPr bwMode="auto">
          <a:xfrm rot="5400000">
            <a:off x="6019800" y="4266379"/>
            <a:ext cx="1660525" cy="142875"/>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0" name="组合 76"/>
          <p:cNvGrpSpPr>
            <a:grpSpLocks/>
          </p:cNvGrpSpPr>
          <p:nvPr/>
        </p:nvGrpSpPr>
        <p:grpSpPr bwMode="auto">
          <a:xfrm>
            <a:off x="4457700" y="3561529"/>
            <a:ext cx="3878263" cy="1692275"/>
            <a:chOff x="4457514" y="3731385"/>
            <a:chExt cx="3878246" cy="1691539"/>
          </a:xfrm>
        </p:grpSpPr>
        <p:sp>
          <p:nvSpPr>
            <p:cNvPr id="12314"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2" name="组合 75"/>
            <p:cNvGrpSpPr>
              <a:grpSpLocks/>
            </p:cNvGrpSpPr>
            <p:nvPr/>
          </p:nvGrpSpPr>
          <p:grpSpPr bwMode="auto">
            <a:xfrm>
              <a:off x="4457514" y="3731385"/>
              <a:ext cx="3878246" cy="1691539"/>
              <a:chOff x="4457514" y="3731385"/>
              <a:chExt cx="3878246" cy="1691539"/>
            </a:xfrm>
          </p:grpSpPr>
          <p:grpSp>
            <p:nvGrpSpPr>
              <p:cNvPr id="13"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224"/>
                  <a:ext cx="2320915" cy="280866"/>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832"/>
                  <a:ext cx="1512881" cy="169153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2317"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2318"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nvGrpSpPr>
          <p:cNvPr id="14" name="组合 2"/>
          <p:cNvGrpSpPr>
            <a:grpSpLocks/>
          </p:cNvGrpSpPr>
          <p:nvPr/>
        </p:nvGrpSpPr>
        <p:grpSpPr bwMode="auto">
          <a:xfrm>
            <a:off x="5292725" y="1459679"/>
            <a:ext cx="3663950" cy="1223963"/>
            <a:chOff x="5371146" y="1412776"/>
            <a:chExt cx="3665350" cy="1224137"/>
          </a:xfrm>
        </p:grpSpPr>
        <p:sp>
          <p:nvSpPr>
            <p:cNvPr id="79" name="矩形 78"/>
            <p:cNvSpPr/>
            <p:nvPr/>
          </p:nvSpPr>
          <p:spPr>
            <a:xfrm>
              <a:off x="5650653" y="1820822"/>
              <a:ext cx="3385843"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如何设计更有效的算法？</a:t>
              </a:r>
            </a:p>
          </p:txBody>
        </p:sp>
        <p:sp>
          <p:nvSpPr>
            <p:cNvPr id="53" name="矩形 52"/>
            <p:cNvSpPr/>
            <p:nvPr/>
          </p:nvSpPr>
          <p:spPr>
            <a:xfrm>
              <a:off x="5650653" y="2205052"/>
              <a:ext cx="3385843"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如何以“以局部观全局”？</a:t>
              </a:r>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3</a:t>
              </a:r>
              <a:r>
                <a:rPr lang="zh-CN" altLang="en-US" sz="1800" b="1" dirty="0"/>
                <a:t>：大数据高效算法理论</a:t>
              </a:r>
            </a:p>
          </p:txBody>
        </p:sp>
      </p:grpSp>
      <p:grpSp>
        <p:nvGrpSpPr>
          <p:cNvPr id="15" name="组合 26"/>
          <p:cNvGrpSpPr>
            <a:grpSpLocks/>
          </p:cNvGrpSpPr>
          <p:nvPr/>
        </p:nvGrpSpPr>
        <p:grpSpPr bwMode="auto">
          <a:xfrm>
            <a:off x="2266950" y="4574354"/>
            <a:ext cx="2160588" cy="1020763"/>
            <a:chOff x="2123975" y="4581129"/>
            <a:chExt cx="2159526" cy="1021174"/>
          </a:xfrm>
        </p:grpSpPr>
        <p:sp>
          <p:nvSpPr>
            <p:cNvPr id="12307"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2308"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637"/>
              <a:ext cx="998047" cy="647961"/>
            </a:xfrm>
            <a:prstGeom prst="roundRect">
              <a:avLst>
                <a:gd name="adj" fmla="val 10000"/>
              </a:avLst>
            </a:prstGeom>
            <a:ln/>
          </p:spPr>
          <p:style>
            <a:lnRef idx="2">
              <a:schemeClr val="accent2"/>
            </a:lnRef>
            <a:fillRef idx="1">
              <a:schemeClr val="lt1"/>
            </a:fillRef>
            <a:effectRef idx="0">
              <a:schemeClr val="accent2"/>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944" y="4954342"/>
              <a:ext cx="1080557" cy="647961"/>
            </a:xfrm>
            <a:prstGeom prst="roundRect">
              <a:avLst>
                <a:gd name="adj" fmla="val 10000"/>
              </a:avLst>
            </a:prstGeom>
            <a:ln/>
          </p:spPr>
          <p:style>
            <a:lnRef idx="1">
              <a:schemeClr val="dk1"/>
            </a:lnRef>
            <a:fillRef idx="2">
              <a:schemeClr val="dk1"/>
            </a:fillRef>
            <a:effectRef idx="1">
              <a:schemeClr val="dk1"/>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grpSp>
        <p:nvGrpSpPr>
          <p:cNvPr id="16" name="组合 14"/>
          <p:cNvGrpSpPr>
            <a:grpSpLocks/>
          </p:cNvGrpSpPr>
          <p:nvPr/>
        </p:nvGrpSpPr>
        <p:grpSpPr bwMode="auto">
          <a:xfrm>
            <a:off x="250825" y="5326829"/>
            <a:ext cx="8929688" cy="1150938"/>
            <a:chOff x="251408" y="5495453"/>
            <a:chExt cx="8929104" cy="1150730"/>
          </a:xfrm>
        </p:grpSpPr>
        <p:sp>
          <p:nvSpPr>
            <p:cNvPr id="12302" name="矩形 51" descr="羊皮纸"/>
            <p:cNvSpPr>
              <a:spLocks noChangeArrowheads="1"/>
            </p:cNvSpPr>
            <p:nvPr/>
          </p:nvSpPr>
          <p:spPr bwMode="auto">
            <a:xfrm>
              <a:off x="4488100" y="5495453"/>
              <a:ext cx="4692412" cy="1117055"/>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latin typeface="黑体" pitchFamily="49" charset="-122"/>
                  <a:ea typeface="黑体" pitchFamily="49" charset="-122"/>
                </a:rPr>
                <a:t>针对大数据非易解类问题，提出</a:t>
              </a:r>
              <a:r>
                <a:rPr kumimoji="0" lang="zh-CN" altLang="en-US" b="1">
                  <a:solidFill>
                    <a:srgbClr val="FF0000"/>
                  </a:solidFill>
                  <a:latin typeface="黑体" pitchFamily="49" charset="-122"/>
                  <a:ea typeface="黑体" pitchFamily="49" charset="-122"/>
                </a:rPr>
                <a:t>高效算法理论与算法</a:t>
              </a:r>
              <a:r>
                <a:rPr kumimoji="0" lang="zh-CN" altLang="en-US" b="1">
                  <a:solidFill>
                    <a:srgbClr val="000000"/>
                  </a:solidFill>
                  <a:latin typeface="黑体" pitchFamily="49" charset="-122"/>
                  <a:ea typeface="黑体" pitchFamily="49" charset="-122"/>
                </a:rPr>
                <a:t>！</a:t>
              </a:r>
              <a:endParaRPr lang="zh-CN" altLang="en-US" b="1">
                <a:solidFill>
                  <a:srgbClr val="C00000"/>
                </a:solidFill>
                <a:latin typeface="黑体" pitchFamily="49" charset="-122"/>
                <a:ea typeface="黑体" pitchFamily="49" charset="-122"/>
              </a:endParaRPr>
            </a:p>
          </p:txBody>
        </p:sp>
        <p:grpSp>
          <p:nvGrpSpPr>
            <p:cNvPr id="17" name="组合 11"/>
            <p:cNvGrpSpPr>
              <a:grpSpLocks/>
            </p:cNvGrpSpPr>
            <p:nvPr/>
          </p:nvGrpSpPr>
          <p:grpSpPr bwMode="auto">
            <a:xfrm>
              <a:off x="251408" y="5915604"/>
              <a:ext cx="4176589" cy="730579"/>
              <a:chOff x="251408" y="5915604"/>
              <a:chExt cx="4176589" cy="730579"/>
            </a:xfrm>
          </p:grpSpPr>
          <p:sp>
            <p:nvSpPr>
              <p:cNvPr id="11" name="下弧形箭头 10"/>
              <p:cNvSpPr/>
              <p:nvPr/>
            </p:nvSpPr>
            <p:spPr>
              <a:xfrm flipH="1">
                <a:off x="2815053" y="5916065"/>
                <a:ext cx="1612795" cy="696786"/>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sp>
            <p:nvSpPr>
              <p:cNvPr id="83" name="下弧形箭头 82"/>
              <p:cNvSpPr/>
              <p:nvPr/>
            </p:nvSpPr>
            <p:spPr>
              <a:xfrm flipH="1">
                <a:off x="1645142" y="5916065"/>
                <a:ext cx="2743021" cy="696786"/>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sp>
            <p:nvSpPr>
              <p:cNvPr id="84" name="下弧形箭头 83"/>
              <p:cNvSpPr/>
              <p:nvPr/>
            </p:nvSpPr>
            <p:spPr>
              <a:xfrm flipH="1">
                <a:off x="251408" y="5949396"/>
                <a:ext cx="4111356" cy="696787"/>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grpSp>
      </p:grpSp>
      <p:sp>
        <p:nvSpPr>
          <p:cNvPr id="59"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71414"/>
            <a:ext cx="8640960" cy="796908"/>
          </a:xfrm>
        </p:spPr>
        <p:txBody>
          <a:bodyPr/>
          <a:lstStyle/>
          <a:p>
            <a:r>
              <a:rPr lang="zh-CN" altLang="en-US" sz="3600" b="1" dirty="0" smtClean="0">
                <a:solidFill>
                  <a:srgbClr val="C00000"/>
                </a:solidFill>
                <a:latin typeface="Arial Unicode MS" pitchFamily="34" charset="-122"/>
                <a:ea typeface="黑体" pitchFamily="49" charset="-122"/>
              </a:rPr>
              <a:t>大图数据，如社会网络等</a:t>
            </a:r>
            <a:endParaRPr lang="zh-CN" altLang="en-US" sz="3600" b="1" dirty="0">
              <a:solidFill>
                <a:srgbClr val="C00000"/>
              </a:solidFill>
              <a:latin typeface="Arial Unicode MS" pitchFamily="34" charset="-122"/>
              <a:ea typeface="黑体" pitchFamily="49" charset="-122"/>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2843808" y="1090211"/>
            <a:ext cx="6086450" cy="2554813"/>
          </a:xfrm>
          <a:prstGeom prst="rect">
            <a:avLst/>
          </a:prstGeom>
          <a:noFill/>
          <a:ln w="9525">
            <a:noFill/>
            <a:miter lim="800000"/>
            <a:headEnd/>
            <a:tailEnd/>
          </a:ln>
        </p:spPr>
      </p:pic>
      <p:pic>
        <p:nvPicPr>
          <p:cNvPr id="10" name="图片 9" descr="blog-apr-13.jpg"/>
          <p:cNvPicPr>
            <a:picLocks noChangeAspect="1"/>
          </p:cNvPicPr>
          <p:nvPr/>
        </p:nvPicPr>
        <p:blipFill>
          <a:blip r:embed="rId4" cstate="print"/>
          <a:stretch>
            <a:fillRect/>
          </a:stretch>
        </p:blipFill>
        <p:spPr>
          <a:xfrm>
            <a:off x="251520" y="1559195"/>
            <a:ext cx="2438400" cy="1475232"/>
          </a:xfrm>
          <a:prstGeom prst="rect">
            <a:avLst/>
          </a:prstGeom>
        </p:spPr>
      </p:pic>
      <p:sp>
        <p:nvSpPr>
          <p:cNvPr id="8" name="TextBox 7"/>
          <p:cNvSpPr txBox="1"/>
          <p:nvPr/>
        </p:nvSpPr>
        <p:spPr>
          <a:xfrm>
            <a:off x="539552" y="4335487"/>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latin typeface="Arial Unicode MS" pitchFamily="34" charset="-122"/>
                <a:ea typeface="黑体" pitchFamily="49" charset="-122"/>
              </a:rPr>
              <a:t>数据量大</a:t>
            </a:r>
            <a:r>
              <a:rPr lang="zh-CN" altLang="en-US" sz="2400" dirty="0" smtClean="0">
                <a:latin typeface="Arial Unicode MS" pitchFamily="34" charset="-122"/>
                <a:ea typeface="黑体" pitchFamily="49" charset="-122"/>
              </a:rPr>
              <a:t>： </a:t>
            </a:r>
            <a:r>
              <a:rPr lang="zh-CN" altLang="en-US" sz="2400" dirty="0" smtClean="0">
                <a:sym typeface="Wingdings" pitchFamily="2" charset="2"/>
              </a:rPr>
              <a:t>高效的图搜索需要在均衡查询性能与准确性</a:t>
            </a:r>
            <a:endParaRPr lang="en-US" altLang="zh-CN" sz="2400" b="1" dirty="0" smtClean="0">
              <a:ea typeface="黑体" pitchFamily="49" charset="-122"/>
              <a:sym typeface="Wingdings" pitchFamily="2" charset="2"/>
            </a:endParaRPr>
          </a:p>
        </p:txBody>
      </p:sp>
      <p:sp>
        <p:nvSpPr>
          <p:cNvPr id="9" name="TextBox 8"/>
          <p:cNvSpPr txBox="1"/>
          <p:nvPr/>
        </p:nvSpPr>
        <p:spPr>
          <a:xfrm>
            <a:off x="539552" y="4911551"/>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latin typeface="Arial Unicode MS" pitchFamily="34" charset="-122"/>
                <a:ea typeface="黑体" pitchFamily="49" charset="-122"/>
                <a:sym typeface="Wingdings" pitchFamily="2" charset="2"/>
              </a:rPr>
              <a:t>数据变化频繁</a:t>
            </a:r>
            <a:r>
              <a:rPr lang="zh-CN" altLang="en-US" sz="2400" dirty="0" smtClean="0">
                <a:latin typeface="Arial Unicode MS" pitchFamily="34" charset="-122"/>
                <a:ea typeface="黑体" pitchFamily="49" charset="-122"/>
                <a:sym typeface="Wingdings" pitchFamily="2" charset="2"/>
              </a:rPr>
              <a:t>：</a:t>
            </a:r>
            <a:r>
              <a:rPr lang="zh-CN" altLang="en-US" sz="2400" dirty="0" smtClean="0">
                <a:ea typeface="黑体" pitchFamily="49" charset="-122"/>
                <a:sym typeface="Wingdings" pitchFamily="2" charset="2"/>
              </a:rPr>
              <a:t>融合数据的动态性和时间特征</a:t>
            </a:r>
            <a:endParaRPr lang="en-US" altLang="zh-CN" sz="2400" dirty="0" smtClean="0">
              <a:ea typeface="黑体" pitchFamily="49" charset="-122"/>
              <a:sym typeface="Wingdings" pitchFamily="2" charset="2"/>
            </a:endParaRPr>
          </a:p>
        </p:txBody>
      </p:sp>
      <p:sp>
        <p:nvSpPr>
          <p:cNvPr id="12" name="TextBox 11"/>
          <p:cNvSpPr txBox="1"/>
          <p:nvPr/>
        </p:nvSpPr>
        <p:spPr>
          <a:xfrm>
            <a:off x="539552" y="5487615"/>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ea typeface="黑体" pitchFamily="49" charset="-122"/>
              </a:rPr>
              <a:t>数据丢失和不确定性</a:t>
            </a:r>
            <a:r>
              <a:rPr lang="zh-CN" altLang="en-US" sz="2400" dirty="0" smtClean="0">
                <a:ea typeface="黑体" pitchFamily="49" charset="-122"/>
              </a:rPr>
              <a:t>：</a:t>
            </a:r>
            <a:r>
              <a:rPr lang="zh-CN" altLang="en-US" sz="2400" dirty="0" smtClean="0"/>
              <a:t>提高数据的质量，减少负面影响</a:t>
            </a:r>
            <a:r>
              <a:rPr lang="en-US" altLang="zh-CN" sz="2400" dirty="0" smtClean="0"/>
              <a:t>.</a:t>
            </a:r>
            <a:endParaRPr lang="en-US" altLang="zh-CN" sz="2400" b="1" dirty="0" smtClean="0">
              <a:ea typeface="黑体" pitchFamily="49" charset="-122"/>
              <a:sym typeface="Wingdings" pitchFamily="2" charset="2"/>
            </a:endParaRPr>
          </a:p>
        </p:txBody>
      </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FAE</a:t>
            </a:r>
            <a:r>
              <a:rPr lang="zh-CN" altLang="en-US" sz="3600" b="1" dirty="0" smtClean="0">
                <a:solidFill>
                  <a:srgbClr val="C00000"/>
                </a:solidFill>
              </a:rPr>
              <a:t>法则</a:t>
            </a:r>
            <a:endParaRPr lang="zh-CN" altLang="en-US" sz="3600" b="1" dirty="0">
              <a:solidFill>
                <a:srgbClr val="C00000"/>
              </a:solidFill>
            </a:endParaRPr>
          </a:p>
        </p:txBody>
      </p:sp>
      <p:sp>
        <p:nvSpPr>
          <p:cNvPr id="3" name="内容占位符 2"/>
          <p:cNvSpPr>
            <a:spLocks noGrp="1"/>
          </p:cNvSpPr>
          <p:nvPr>
            <p:ph idx="1"/>
          </p:nvPr>
        </p:nvSpPr>
        <p:spPr/>
        <p:txBody>
          <a:bodyPr/>
          <a:lstStyle/>
          <a:p>
            <a:r>
              <a:rPr lang="zh-CN" altLang="en-US" sz="2800" dirty="0" smtClean="0">
                <a:solidFill>
                  <a:srgbClr val="000099"/>
                </a:solidFill>
                <a:latin typeface="+mn-ea"/>
              </a:rPr>
              <a:t>在大量、动态和不确定图数据中：</a:t>
            </a:r>
            <a:endParaRPr lang="en-US" altLang="zh-CN" sz="2800" dirty="0" smtClean="0">
              <a:solidFill>
                <a:srgbClr val="000099"/>
              </a:solidFill>
              <a:latin typeface="+mn-ea"/>
            </a:endParaRPr>
          </a:p>
          <a:p>
            <a:pPr lvl="1"/>
            <a:r>
              <a:rPr lang="en-US" altLang="zh-CN" b="1" dirty="0" smtClean="0">
                <a:solidFill>
                  <a:srgbClr val="FF0000"/>
                </a:solidFill>
                <a:latin typeface="+mn-ea"/>
              </a:rPr>
              <a:t>F</a:t>
            </a:r>
            <a:r>
              <a:rPr lang="en-US" altLang="zh-CN" dirty="0" smtClean="0">
                <a:latin typeface="+mn-ea"/>
              </a:rPr>
              <a:t>:</a:t>
            </a:r>
            <a:r>
              <a:rPr lang="zh-CN" altLang="en-US" dirty="0" smtClean="0">
                <a:latin typeface="+mn-ea"/>
              </a:rPr>
              <a:t>如何提供</a:t>
            </a:r>
            <a:r>
              <a:rPr lang="zh-CN" altLang="en-US" dirty="0" smtClean="0">
                <a:solidFill>
                  <a:srgbClr val="FF0000"/>
                </a:solidFill>
                <a:latin typeface="+mn-ea"/>
              </a:rPr>
              <a:t>友好的</a:t>
            </a:r>
            <a:r>
              <a:rPr lang="zh-CN" altLang="en-US" dirty="0" smtClean="0">
                <a:latin typeface="+mn-ea"/>
              </a:rPr>
              <a:t>图搜索界面？</a:t>
            </a:r>
            <a:endParaRPr lang="en-US" altLang="zh-CN" dirty="0" smtClean="0">
              <a:latin typeface="+mn-ea"/>
            </a:endParaRPr>
          </a:p>
          <a:p>
            <a:pPr lvl="1"/>
            <a:r>
              <a:rPr lang="en-US" altLang="zh-CN" b="1" dirty="0" smtClean="0">
                <a:solidFill>
                  <a:srgbClr val="FF0000"/>
                </a:solidFill>
                <a:latin typeface="+mn-ea"/>
              </a:rPr>
              <a:t>A</a:t>
            </a:r>
            <a:r>
              <a:rPr lang="en-US" altLang="zh-CN" dirty="0" smtClean="0">
                <a:latin typeface="+mn-ea"/>
              </a:rPr>
              <a:t>:</a:t>
            </a:r>
            <a:r>
              <a:rPr lang="zh-CN" altLang="en-US" dirty="0" smtClean="0">
                <a:latin typeface="+mn-ea"/>
              </a:rPr>
              <a:t>如何搜索“信息”</a:t>
            </a:r>
            <a:r>
              <a:rPr lang="zh-CN" altLang="en-US" dirty="0" smtClean="0">
                <a:solidFill>
                  <a:srgbClr val="FF0000"/>
                </a:solidFill>
                <a:latin typeface="+mn-ea"/>
              </a:rPr>
              <a:t>更准</a:t>
            </a:r>
            <a:r>
              <a:rPr lang="en-US" altLang="zh-CN" dirty="0" smtClean="0">
                <a:solidFill>
                  <a:srgbClr val="FF0000"/>
                </a:solidFill>
                <a:latin typeface="+mn-ea"/>
              </a:rPr>
              <a:t>?</a:t>
            </a:r>
          </a:p>
          <a:p>
            <a:pPr lvl="1"/>
            <a:r>
              <a:rPr lang="en-US" altLang="zh-CN" b="1" dirty="0" smtClean="0">
                <a:solidFill>
                  <a:srgbClr val="FF0000"/>
                </a:solidFill>
                <a:latin typeface="+mn-ea"/>
              </a:rPr>
              <a:t>E</a:t>
            </a:r>
            <a:r>
              <a:rPr lang="en-US" altLang="zh-CN" dirty="0" smtClean="0">
                <a:latin typeface="+mn-ea"/>
              </a:rPr>
              <a:t>:</a:t>
            </a:r>
            <a:r>
              <a:rPr lang="zh-CN" altLang="en-US" dirty="0" smtClean="0">
                <a:latin typeface="+mn-ea"/>
              </a:rPr>
              <a:t>如何搜索“信息”</a:t>
            </a:r>
            <a:r>
              <a:rPr lang="zh-CN" altLang="en-US" dirty="0" smtClean="0">
                <a:solidFill>
                  <a:srgbClr val="FF0000"/>
                </a:solidFill>
                <a:latin typeface="+mn-ea"/>
              </a:rPr>
              <a:t>更快</a:t>
            </a:r>
            <a:r>
              <a:rPr lang="en-US" altLang="zh-CN" dirty="0" smtClean="0">
                <a:solidFill>
                  <a:srgbClr val="FF0000"/>
                </a:solidFill>
                <a:latin typeface="+mn-ea"/>
              </a:rPr>
              <a:t>?</a:t>
            </a:r>
            <a:endParaRPr lang="en-US" altLang="zh-CN" dirty="0" smtClean="0">
              <a:latin typeface="+mn-ea"/>
            </a:endParaRPr>
          </a:p>
          <a:p>
            <a:pPr lvl="1"/>
            <a:endParaRPr lang="zh-CN" altLang="en-US" dirty="0">
              <a:latin typeface="+mn-ea"/>
            </a:endParaRPr>
          </a:p>
        </p:txBody>
      </p:sp>
      <p:pic>
        <p:nvPicPr>
          <p:cNvPr id="12" name="图片 11" descr="blog-apr-13.jpg"/>
          <p:cNvPicPr>
            <a:picLocks noChangeAspect="1"/>
          </p:cNvPicPr>
          <p:nvPr/>
        </p:nvPicPr>
        <p:blipFill>
          <a:blip r:embed="rId2" cstate="print"/>
          <a:stretch>
            <a:fillRect/>
          </a:stretch>
        </p:blipFill>
        <p:spPr>
          <a:xfrm>
            <a:off x="6516216" y="1233688"/>
            <a:ext cx="2438400" cy="1475232"/>
          </a:xfrm>
          <a:prstGeom prst="rect">
            <a:avLst/>
          </a:prstGeom>
        </p:spPr>
      </p:pic>
      <p:grpSp>
        <p:nvGrpSpPr>
          <p:cNvPr id="5" name="组合 17"/>
          <p:cNvGrpSpPr/>
          <p:nvPr/>
        </p:nvGrpSpPr>
        <p:grpSpPr>
          <a:xfrm>
            <a:off x="3275856" y="3645024"/>
            <a:ext cx="5616624" cy="2347424"/>
            <a:chOff x="755576" y="3846721"/>
            <a:chExt cx="5976664" cy="2606615"/>
          </a:xfrm>
        </p:grpSpPr>
        <p:pic>
          <p:nvPicPr>
            <p:cNvPr id="1028" name="Picture 4" descr="C:\Program Files (x86)\Microsoft Office\MEDIA\CAGCAT10\j0285750.wmf"/>
            <p:cNvPicPr>
              <a:picLocks noChangeAspect="1" noChangeArrowheads="1"/>
            </p:cNvPicPr>
            <p:nvPr/>
          </p:nvPicPr>
          <p:blipFill>
            <a:blip r:embed="rId3" cstate="print"/>
            <a:srcRect/>
            <a:stretch>
              <a:fillRect/>
            </a:stretch>
          </p:blipFill>
          <p:spPr bwMode="auto">
            <a:xfrm>
              <a:off x="4716016" y="4581128"/>
              <a:ext cx="2016224" cy="1512168"/>
            </a:xfrm>
            <a:prstGeom prst="rect">
              <a:avLst/>
            </a:prstGeom>
            <a:noFill/>
          </p:spPr>
        </p:pic>
        <p:pic>
          <p:nvPicPr>
            <p:cNvPr id="1026" name="Picture 2" descr="C:\Program Files (x86)\Microsoft Office\MEDIA\CAGCAT10\j0292020.wmf"/>
            <p:cNvPicPr>
              <a:picLocks noChangeAspect="1" noChangeArrowheads="1"/>
            </p:cNvPicPr>
            <p:nvPr/>
          </p:nvPicPr>
          <p:blipFill>
            <a:blip r:embed="rId4" cstate="print"/>
            <a:srcRect/>
            <a:stretch>
              <a:fillRect/>
            </a:stretch>
          </p:blipFill>
          <p:spPr bwMode="auto">
            <a:xfrm>
              <a:off x="755576" y="3846721"/>
              <a:ext cx="2880320" cy="2606615"/>
            </a:xfrm>
            <a:prstGeom prst="rect">
              <a:avLst/>
            </a:prstGeom>
            <a:noFill/>
          </p:spPr>
        </p:pic>
        <p:pic>
          <p:nvPicPr>
            <p:cNvPr id="17" name="图片 16" descr="download (1).jpg"/>
            <p:cNvPicPr>
              <a:picLocks noChangeAspect="1"/>
            </p:cNvPicPr>
            <p:nvPr/>
          </p:nvPicPr>
          <p:blipFill>
            <a:blip r:embed="rId5" cstate="print"/>
            <a:stretch>
              <a:fillRect/>
            </a:stretch>
          </p:blipFill>
          <p:spPr>
            <a:xfrm>
              <a:off x="2627784" y="4322787"/>
              <a:ext cx="2390775" cy="1914525"/>
            </a:xfrm>
            <a:prstGeom prst="rect">
              <a:avLst/>
            </a:prstGeom>
          </p:spPr>
        </p:pic>
      </p:grpSp>
      <p:graphicFrame>
        <p:nvGraphicFramePr>
          <p:cNvPr id="11" name="内容占位符 4"/>
          <p:cNvGraphicFramePr>
            <a:graphicFrameLocks/>
          </p:cNvGraphicFramePr>
          <p:nvPr/>
        </p:nvGraphicFramePr>
        <p:xfrm>
          <a:off x="107504" y="3284984"/>
          <a:ext cx="3168351" cy="29523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14" name="矩形 13"/>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Jia</a:t>
            </a:r>
            <a:r>
              <a:rPr lang="en-US" altLang="zh-CN" sz="1400" dirty="0" smtClean="0">
                <a:ea typeface="黑体" pitchFamily="49" charset="-122"/>
              </a:rPr>
              <a:t> Li, </a:t>
            </a:r>
            <a:r>
              <a:rPr lang="en-US" altLang="zh-CN" sz="1400" dirty="0" err="1" smtClean="0">
                <a:ea typeface="黑体" pitchFamily="49" charset="-122"/>
              </a:rPr>
              <a:t>Chunming</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Xuelian</a:t>
            </a:r>
            <a:r>
              <a:rPr lang="en-US" altLang="zh-CN" sz="1400" dirty="0" smtClean="0">
                <a:ea typeface="黑体" pitchFamily="49" charset="-122"/>
              </a:rPr>
              <a:t> Lin,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Big Graph Search: Challenges and Techniques. </a:t>
            </a:r>
            <a:r>
              <a:rPr lang="en-US" altLang="zh-CN" sz="1400" b="1" dirty="0" smtClean="0">
                <a:solidFill>
                  <a:srgbClr val="CC3300"/>
                </a:solidFill>
                <a:ea typeface="黑体" pitchFamily="49" charset="-122"/>
              </a:rPr>
              <a:t>Frontiers of Computer Science, 2016. (invited)</a:t>
            </a:r>
            <a:endParaRPr lang="zh-CN" altLang="en-US" sz="1400" b="1" dirty="0" smtClean="0">
              <a:solidFill>
                <a:srgbClr val="CC33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友好性</a:t>
            </a:r>
            <a:r>
              <a:rPr lang="en-US" altLang="zh-CN" sz="3600" b="1" dirty="0" smtClean="0">
                <a:solidFill>
                  <a:srgbClr val="C00000"/>
                </a:solidFill>
                <a:latin typeface="Arial Unicode MS" pitchFamily="34" charset="-122"/>
                <a:ea typeface="黑体" pitchFamily="49" charset="-122"/>
              </a:rPr>
              <a:t>(Friendliness)</a:t>
            </a:r>
            <a:endParaRPr lang="zh-CN" altLang="en-US" sz="3600" b="1" dirty="0">
              <a:solidFill>
                <a:srgbClr val="C00000"/>
              </a:solidFill>
              <a:latin typeface="Arial Unicode MS" pitchFamily="34" charset="-122"/>
              <a:ea typeface="黑体" pitchFamily="49" charset="-122"/>
            </a:endParaRPr>
          </a:p>
        </p:txBody>
      </p:sp>
      <p:sp>
        <p:nvSpPr>
          <p:cNvPr id="7" name="内容占位符 2"/>
          <p:cNvSpPr txBox="1">
            <a:spLocks/>
          </p:cNvSpPr>
          <p:nvPr/>
        </p:nvSpPr>
        <p:spPr bwMode="auto">
          <a:xfrm>
            <a:off x="323528" y="928100"/>
            <a:ext cx="8501122" cy="250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dirty="0" smtClean="0">
                <a:latin typeface="+mn-ea"/>
                <a:ea typeface="+mn-ea"/>
              </a:rPr>
              <a:t>如何以</a:t>
            </a:r>
            <a:r>
              <a:rPr lang="zh-CN" altLang="en-US" sz="2800" dirty="0" smtClean="0">
                <a:solidFill>
                  <a:srgbClr val="FF0000"/>
                </a:solidFill>
                <a:latin typeface="+mn-ea"/>
                <a:ea typeface="+mn-ea"/>
              </a:rPr>
              <a:t>友好的方式</a:t>
            </a:r>
            <a:r>
              <a:rPr lang="zh-CN" altLang="en-US" sz="2800" dirty="0" smtClean="0">
                <a:latin typeface="+mn-ea"/>
                <a:ea typeface="+mn-ea"/>
              </a:rPr>
              <a:t>提供“图搜索”的查询界面？</a:t>
            </a:r>
            <a:endParaRPr kumimoji="0" lang="en-US" altLang="zh-CN" sz="2800" b="0" i="0" u="none" strike="noStrike" kern="0" cap="none" spc="0" normalizeH="0" baseline="0" noProof="0" dirty="0" smtClean="0">
              <a:ln>
                <a:noFill/>
              </a:ln>
              <a:solidFill>
                <a:srgbClr val="000099"/>
              </a:solidFill>
              <a:effectLst/>
              <a:uLnTx/>
              <a:uFillTx/>
              <a:latin typeface="+mn-ea"/>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solidFill>
                  <a:srgbClr val="FF0000"/>
                </a:solidFill>
                <a:latin typeface="+mn-ea"/>
                <a:ea typeface="+mn-ea"/>
              </a:rPr>
              <a:t>关键字的搜索模式非常友好</a:t>
            </a:r>
            <a:endParaRPr lang="en-US" altLang="zh-CN" sz="2400" kern="0" dirty="0" smtClean="0">
              <a:solidFill>
                <a:srgbClr val="FF0000"/>
              </a:solidFill>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mn-ea"/>
                <a:ea typeface="+mn-ea"/>
              </a:rPr>
              <a:t>直接让用户输入模式图非常不友好</a:t>
            </a:r>
            <a:endParaRPr lang="en-US" altLang="zh-CN" sz="2400" kern="0" dirty="0" smtClean="0">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mn-ea"/>
                <a:ea typeface="+mn-ea"/>
              </a:rPr>
              <a:t>提供方便的方式</a:t>
            </a:r>
            <a:r>
              <a:rPr lang="zh-CN" altLang="en-US" sz="2400" kern="0" dirty="0" smtClean="0">
                <a:solidFill>
                  <a:srgbClr val="FF0000"/>
                </a:solidFill>
                <a:latin typeface="+mn-ea"/>
                <a:ea typeface="+mn-ea"/>
              </a:rPr>
              <a:t>隐式</a:t>
            </a:r>
            <a:r>
              <a:rPr lang="zh-CN" altLang="en-US" sz="2400" kern="0" dirty="0" smtClean="0">
                <a:latin typeface="+mn-ea"/>
                <a:ea typeface="+mn-ea"/>
              </a:rPr>
              <a:t>表达查询图</a:t>
            </a:r>
            <a:endParaRPr lang="en-US" altLang="zh-CN" sz="2400" kern="0" dirty="0" smtClean="0">
              <a:latin typeface="+mn-ea"/>
              <a:ea typeface="+mn-ea"/>
            </a:endParaRPr>
          </a:p>
          <a:p>
            <a:pPr marL="1200150" lvl="2" indent="-285750" eaLnBrk="0" hangingPunct="0">
              <a:spcBef>
                <a:spcPct val="20000"/>
              </a:spcBef>
              <a:buFontTx/>
              <a:buChar char="–"/>
            </a:pPr>
            <a:r>
              <a:rPr kumimoji="0" lang="zh-CN" altLang="en-US" sz="2400" b="0" i="0" u="none" strike="noStrike" kern="0" cap="none" spc="0" normalizeH="0" baseline="0" noProof="0" dirty="0" smtClean="0">
                <a:ln>
                  <a:noFill/>
                </a:ln>
                <a:solidFill>
                  <a:schemeClr val="tx1"/>
                </a:solidFill>
                <a:effectLst/>
                <a:uLnTx/>
                <a:uFillTx/>
                <a:latin typeface="+mn-ea"/>
                <a:ea typeface="+mn-ea"/>
              </a:rPr>
              <a:t>如，</a:t>
            </a:r>
            <a:r>
              <a:rPr kumimoji="0" lang="en-US" altLang="zh-CN" sz="2400" b="0" i="0" u="none" strike="noStrike" kern="0" cap="none" spc="0" normalizeH="0" baseline="0" noProof="0" dirty="0" err="1" smtClean="0">
                <a:ln>
                  <a:noFill/>
                </a:ln>
                <a:solidFill>
                  <a:schemeClr val="tx1"/>
                </a:solidFill>
                <a:effectLst/>
                <a:uLnTx/>
                <a:uFillTx/>
                <a:latin typeface="+mn-ea"/>
                <a:ea typeface="+mn-ea"/>
              </a:rPr>
              <a:t>Facebook</a:t>
            </a:r>
            <a:r>
              <a:rPr kumimoji="0" lang="zh-CN" altLang="en-US" sz="2400" b="0" i="0" u="none" strike="noStrike" kern="0" cap="none" spc="0" normalizeH="0" baseline="0" noProof="0" dirty="0" smtClean="0">
                <a:ln>
                  <a:noFill/>
                </a:ln>
                <a:solidFill>
                  <a:schemeClr val="tx1"/>
                </a:solidFill>
                <a:effectLst/>
                <a:uLnTx/>
                <a:uFillTx/>
                <a:latin typeface="+mn-ea"/>
                <a:ea typeface="+mn-ea"/>
              </a:rPr>
              <a:t>采用简单化的自然语言</a:t>
            </a: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p:txBody>
      </p:sp>
      <p:pic>
        <p:nvPicPr>
          <p:cNvPr id="6" name="图片 5" descr="Facebook-Graph-Search.jpg"/>
          <p:cNvPicPr>
            <a:picLocks noChangeAspect="1"/>
          </p:cNvPicPr>
          <p:nvPr/>
        </p:nvPicPr>
        <p:blipFill>
          <a:blip r:embed="rId2" cstate="print"/>
          <a:stretch>
            <a:fillRect/>
          </a:stretch>
        </p:blipFill>
        <p:spPr>
          <a:xfrm>
            <a:off x="749432" y="3510300"/>
            <a:ext cx="7783007" cy="3024336"/>
          </a:xfrm>
          <a:prstGeom prst="rect">
            <a:avLst/>
          </a:prstGeom>
        </p:spPr>
      </p:pic>
      <p:sp>
        <p:nvSpPr>
          <p:cNvPr id="8" name="TextBox 7"/>
          <p:cNvSpPr txBox="1"/>
          <p:nvPr/>
        </p:nvSpPr>
        <p:spPr>
          <a:xfrm>
            <a:off x="5508104" y="3573016"/>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如，影响力事件组织者搜索</a:t>
            </a:r>
            <a:endParaRPr lang="zh-CN" altLang="en-US" sz="3600" b="1" dirty="0">
              <a:solidFill>
                <a:srgbClr val="C00000"/>
              </a:solidFill>
              <a:latin typeface="Arial Unicode MS" pitchFamily="34" charset="-122"/>
              <a:ea typeface="黑体" pitchFamily="49" charset="-122"/>
            </a:endParaRPr>
          </a:p>
        </p:txBody>
      </p:sp>
      <p:sp>
        <p:nvSpPr>
          <p:cNvPr id="7" name="内容占位符 2"/>
          <p:cNvSpPr txBox="1">
            <a:spLocks/>
          </p:cNvSpPr>
          <p:nvPr/>
        </p:nvSpPr>
        <p:spPr bwMode="auto">
          <a:xfrm>
            <a:off x="323528" y="928100"/>
            <a:ext cx="8501122" cy="250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kern="0" dirty="0" smtClean="0">
                <a:latin typeface="黑体" pitchFamily="49" charset="-122"/>
                <a:ea typeface="黑体" pitchFamily="49" charset="-122"/>
              </a:rPr>
              <a:t>以</a:t>
            </a:r>
            <a:r>
              <a:rPr lang="zh-CN" altLang="en-US" sz="2800" kern="0" dirty="0" smtClean="0">
                <a:solidFill>
                  <a:srgbClr val="FF0000"/>
                </a:solidFill>
                <a:latin typeface="黑体" pitchFamily="49" charset="-122"/>
                <a:ea typeface="黑体" pitchFamily="49" charset="-122"/>
              </a:rPr>
              <a:t>关键字</a:t>
            </a:r>
            <a:r>
              <a:rPr lang="zh-CN" altLang="en-US" sz="2800" kern="0" dirty="0" smtClean="0">
                <a:latin typeface="黑体" pitchFamily="49" charset="-122"/>
                <a:ea typeface="黑体" pitchFamily="49" charset="-122"/>
              </a:rPr>
              <a:t>的方式搜索</a:t>
            </a:r>
            <a:r>
              <a:rPr lang="zh-CN" altLang="en-US" sz="2800" kern="0" dirty="0" smtClean="0">
                <a:solidFill>
                  <a:srgbClr val="FF0000"/>
                </a:solidFill>
                <a:latin typeface="黑体" pitchFamily="49" charset="-122"/>
                <a:ea typeface="黑体" pitchFamily="49" charset="-122"/>
              </a:rPr>
              <a:t>社会网络图</a:t>
            </a:r>
            <a:r>
              <a:rPr lang="zh-CN" altLang="en-US" sz="2800" kern="0" dirty="0" smtClean="0">
                <a:latin typeface="黑体" pitchFamily="49" charset="-122"/>
                <a:ea typeface="黑体" pitchFamily="49" charset="-122"/>
              </a:rPr>
              <a:t>中</a:t>
            </a:r>
            <a:r>
              <a:rPr lang="en-US" altLang="zh-CN" sz="2800" kern="0" dirty="0" smtClean="0">
                <a:latin typeface="黑体" pitchFamily="49" charset="-122"/>
                <a:ea typeface="黑体" pitchFamily="49" charset="-122"/>
              </a:rPr>
              <a:t>k</a:t>
            </a:r>
            <a:r>
              <a:rPr lang="zh-CN" altLang="en-US" sz="2800" kern="0" dirty="0" smtClean="0">
                <a:latin typeface="黑体" pitchFamily="49" charset="-122"/>
                <a:ea typeface="黑体" pitchFamily="49" charset="-122"/>
              </a:rPr>
              <a:t>个事件组织者</a:t>
            </a:r>
            <a:endParaRPr kumimoji="0" lang="en-US" altLang="zh-CN" sz="2800" b="0" i="0" u="none" strike="noStrike" kern="0" cap="none" spc="0" normalizeH="0" baseline="0" noProof="0" dirty="0" smtClean="0">
              <a:ln>
                <a:noFill/>
              </a:ln>
              <a:solidFill>
                <a:srgbClr val="000099"/>
              </a:solidFill>
              <a:effectLst/>
              <a:uLnTx/>
              <a:uFillTx/>
              <a:latin typeface="黑体" pitchFamily="49" charset="-122"/>
              <a:ea typeface="黑体" pitchFamily="49" charset="-122"/>
            </a:endParaRPr>
          </a:p>
          <a:p>
            <a:pPr marL="742950" lvl="1" indent="-285750" eaLnBrk="0" hangingPunct="0">
              <a:spcBef>
                <a:spcPct val="20000"/>
              </a:spcBef>
              <a:buFontTx/>
              <a:buChar char="–"/>
              <a:defRPr/>
            </a:pPr>
            <a:r>
              <a:rPr lang="zh-CN" altLang="en-US" sz="2400" kern="0" dirty="0" smtClean="0">
                <a:latin typeface="黑体" pitchFamily="49" charset="-122"/>
                <a:ea typeface="黑体" pitchFamily="49" charset="-122"/>
              </a:rPr>
              <a:t>融合了图上的关键词搜索</a:t>
            </a:r>
            <a:endParaRPr lang="en-US" altLang="zh-CN" sz="2400" kern="0" dirty="0" smtClean="0">
              <a:latin typeface="黑体" pitchFamily="49" charset="-122"/>
              <a:ea typeface="黑体" pitchFamily="49" charset="-122"/>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黑体" pitchFamily="49" charset="-122"/>
                <a:ea typeface="黑体" pitchFamily="49" charset="-122"/>
              </a:rPr>
              <a:t>融合了事件的影响力传播</a:t>
            </a:r>
            <a:endParaRPr lang="en-US" altLang="zh-CN" sz="2400" kern="0" dirty="0" smtClean="0">
              <a:latin typeface="黑体" pitchFamily="49" charset="-122"/>
              <a:ea typeface="黑体" pitchFamily="49" charset="-122"/>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黑体" pitchFamily="49" charset="-122"/>
                <a:ea typeface="黑体" pitchFamily="49" charset="-122"/>
              </a:rPr>
              <a:t>提出了具有性能保障的近似算法</a:t>
            </a:r>
            <a:r>
              <a:rPr lang="en-US" altLang="zh-CN" sz="2400" kern="0" dirty="0" smtClean="0">
                <a:latin typeface="黑体" pitchFamily="49" charset="-122"/>
                <a:ea typeface="黑体" pitchFamily="49" charset="-122"/>
              </a:rPr>
              <a:t> - </a:t>
            </a:r>
            <a:r>
              <a:rPr lang="zh-CN" altLang="en-US" sz="2400" kern="0" dirty="0" smtClean="0">
                <a:solidFill>
                  <a:srgbClr val="FF0000"/>
                </a:solidFill>
                <a:latin typeface="黑体" pitchFamily="49" charset="-122"/>
                <a:ea typeface="黑体" pitchFamily="49" charset="-122"/>
              </a:rPr>
              <a:t>近似比</a:t>
            </a:r>
            <a:r>
              <a:rPr lang="en-US" altLang="zh-CN" sz="2400" kern="0" dirty="0" smtClean="0">
                <a:solidFill>
                  <a:srgbClr val="FF0000"/>
                </a:solidFill>
                <a:latin typeface="黑体" pitchFamily="49" charset="-122"/>
                <a:ea typeface="黑体" pitchFamily="49" charset="-122"/>
              </a:rPr>
              <a:t>(1/2 - </a:t>
            </a:r>
            <a:r>
              <a:rPr lang="el-GR" altLang="zh-CN" sz="2400" kern="0" dirty="0" smtClean="0">
                <a:solidFill>
                  <a:srgbClr val="FF0000"/>
                </a:solidFill>
                <a:latin typeface="Times New Roman"/>
                <a:ea typeface="黑体" pitchFamily="49" charset="-122"/>
                <a:cs typeface="Times New Roman"/>
              </a:rPr>
              <a:t>ξ</a:t>
            </a:r>
            <a:r>
              <a:rPr lang="en-US" altLang="zh-CN" sz="2400" kern="0" dirty="0" smtClean="0">
                <a:solidFill>
                  <a:srgbClr val="FF0000"/>
                </a:solidFill>
                <a:latin typeface="黑体" pitchFamily="49" charset="-122"/>
                <a:ea typeface="黑体" pitchFamily="49" charset="-122"/>
              </a:rPr>
              <a:t>)</a:t>
            </a:r>
          </a:p>
        </p:txBody>
      </p:sp>
      <p:sp>
        <p:nvSpPr>
          <p:cNvPr id="8" name="TextBox 7"/>
          <p:cNvSpPr txBox="1"/>
          <p:nvPr/>
        </p:nvSpPr>
        <p:spPr>
          <a:xfrm>
            <a:off x="5508104" y="3284984"/>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grpSp>
        <p:nvGrpSpPr>
          <p:cNvPr id="35" name="组合 34"/>
          <p:cNvGrpSpPr/>
          <p:nvPr/>
        </p:nvGrpSpPr>
        <p:grpSpPr>
          <a:xfrm>
            <a:off x="3563888" y="2780928"/>
            <a:ext cx="5328592" cy="3090861"/>
            <a:chOff x="850667" y="1591714"/>
            <a:chExt cx="8097327" cy="5025743"/>
          </a:xfrm>
        </p:grpSpPr>
        <p:pic>
          <p:nvPicPr>
            <p:cNvPr id="10" name="Picture 8" descr="http://www.clker.com/cliparts/f/2/9/c/1195444664992663491ryanlerch_worldlabel_manface2.svg.me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667" y="4875434"/>
              <a:ext cx="885703" cy="100648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2147067" y="2238048"/>
              <a:ext cx="2661583" cy="1150626"/>
            </a:xfrm>
            <a:prstGeom prst="rect">
              <a:avLst/>
            </a:prstGeom>
            <a:noFill/>
          </p:spPr>
          <p:txBody>
            <a:bodyPr wrap="square" rtlCol="0">
              <a:spAutoFit/>
            </a:bodyPr>
            <a:lstStyle/>
            <a:p>
              <a:r>
                <a:rPr lang="en-SG" sz="1600" dirty="0" smtClean="0"/>
                <a:t>Bob</a:t>
              </a:r>
            </a:p>
            <a:p>
              <a:r>
                <a:rPr lang="en-SG" sz="1600" dirty="0" smtClean="0"/>
                <a:t> “Psychology”, “Sociology”</a:t>
              </a:r>
              <a:endParaRPr lang="en-SG" sz="1600" dirty="0"/>
            </a:p>
          </p:txBody>
        </p:sp>
        <p:sp>
          <p:nvSpPr>
            <p:cNvPr id="12" name="TextBox 11"/>
            <p:cNvSpPr txBox="1"/>
            <p:nvPr/>
          </p:nvSpPr>
          <p:spPr>
            <a:xfrm>
              <a:off x="5103629" y="1591714"/>
              <a:ext cx="3583172" cy="1150626"/>
            </a:xfrm>
            <a:prstGeom prst="rect">
              <a:avLst/>
            </a:prstGeom>
            <a:noFill/>
          </p:spPr>
          <p:txBody>
            <a:bodyPr wrap="square" rtlCol="0">
              <a:spAutoFit/>
            </a:bodyPr>
            <a:lstStyle/>
            <a:p>
              <a:r>
                <a:rPr lang="en-SG" sz="1600" dirty="0" smtClean="0"/>
                <a:t>Tom, </a:t>
              </a:r>
            </a:p>
            <a:p>
              <a:r>
                <a:rPr lang="en-SG" sz="1600" dirty="0" smtClean="0"/>
                <a:t> “Machine Learning”, “Data Mining”</a:t>
              </a:r>
              <a:endParaRPr lang="en-SG" sz="1600" dirty="0"/>
            </a:p>
          </p:txBody>
        </p:sp>
        <p:sp>
          <p:nvSpPr>
            <p:cNvPr id="13" name="TextBox 12"/>
            <p:cNvSpPr txBox="1"/>
            <p:nvPr/>
          </p:nvSpPr>
          <p:spPr>
            <a:xfrm>
              <a:off x="2132057" y="5466831"/>
              <a:ext cx="2717949" cy="1150626"/>
            </a:xfrm>
            <a:prstGeom prst="rect">
              <a:avLst/>
            </a:prstGeom>
            <a:noFill/>
          </p:spPr>
          <p:txBody>
            <a:bodyPr wrap="square" rtlCol="0">
              <a:spAutoFit/>
            </a:bodyPr>
            <a:lstStyle/>
            <a:p>
              <a:r>
                <a:rPr lang="en-SG" sz="1600" dirty="0" smtClean="0"/>
                <a:t>Sam, </a:t>
              </a:r>
            </a:p>
            <a:p>
              <a:r>
                <a:rPr lang="en-SG" sz="1600" dirty="0" smtClean="0"/>
                <a:t>“Database”, “Data Mining”</a:t>
              </a:r>
              <a:endParaRPr lang="en-SG" sz="1600" dirty="0"/>
            </a:p>
          </p:txBody>
        </p:sp>
        <p:sp>
          <p:nvSpPr>
            <p:cNvPr id="14" name="TextBox 13"/>
            <p:cNvSpPr txBox="1"/>
            <p:nvPr/>
          </p:nvSpPr>
          <p:spPr>
            <a:xfrm>
              <a:off x="5537653" y="4232138"/>
              <a:ext cx="3410341" cy="1150626"/>
            </a:xfrm>
            <a:prstGeom prst="rect">
              <a:avLst/>
            </a:prstGeom>
            <a:noFill/>
          </p:spPr>
          <p:txBody>
            <a:bodyPr wrap="square" rtlCol="0">
              <a:spAutoFit/>
            </a:bodyPr>
            <a:lstStyle/>
            <a:p>
              <a:r>
                <a:rPr lang="en-SG" sz="1600" dirty="0" smtClean="0"/>
                <a:t>Bill,</a:t>
              </a:r>
            </a:p>
            <a:p>
              <a:r>
                <a:rPr lang="en-SG" sz="1600" dirty="0" smtClean="0"/>
                <a:t>“NLP”, “Machine Learning”</a:t>
              </a:r>
              <a:endParaRPr lang="en-SG" sz="1600" dirty="0"/>
            </a:p>
          </p:txBody>
        </p:sp>
        <p:cxnSp>
          <p:nvCxnSpPr>
            <p:cNvPr id="15" name="直接箭头连接符 14"/>
            <p:cNvCxnSpPr/>
            <p:nvPr/>
          </p:nvCxnSpPr>
          <p:spPr>
            <a:xfrm>
              <a:off x="5994297" y="3280301"/>
              <a:ext cx="920219" cy="88576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027775" y="3199479"/>
              <a:ext cx="1098698" cy="9569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77124" y="3473267"/>
              <a:ext cx="777949" cy="369332"/>
            </a:xfrm>
            <a:prstGeom prst="rect">
              <a:avLst/>
            </a:prstGeom>
            <a:noFill/>
          </p:spPr>
          <p:txBody>
            <a:bodyPr wrap="square" rtlCol="0">
              <a:spAutoFit/>
            </a:bodyPr>
            <a:lstStyle/>
            <a:p>
              <a:r>
                <a:rPr lang="en-SG" dirty="0" smtClean="0"/>
                <a:t>……</a:t>
              </a:r>
              <a:endParaRPr lang="en-SG" dirty="0"/>
            </a:p>
          </p:txBody>
        </p:sp>
        <p:cxnSp>
          <p:nvCxnSpPr>
            <p:cNvPr id="18" name="直接箭头连接符 17"/>
            <p:cNvCxnSpPr/>
            <p:nvPr/>
          </p:nvCxnSpPr>
          <p:spPr>
            <a:xfrm flipH="1" flipV="1">
              <a:off x="1545020" y="3761777"/>
              <a:ext cx="1439377" cy="228600"/>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765197" y="4071199"/>
              <a:ext cx="1252678" cy="6166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3920011"/>
              <a:ext cx="777949" cy="369332"/>
            </a:xfrm>
            <a:prstGeom prst="rect">
              <a:avLst/>
            </a:prstGeom>
            <a:noFill/>
          </p:spPr>
          <p:txBody>
            <a:bodyPr wrap="square" rtlCol="0">
              <a:spAutoFit/>
            </a:bodyPr>
            <a:lstStyle/>
            <a:p>
              <a:r>
                <a:rPr lang="en-SG" dirty="0" smtClean="0"/>
                <a:t>……</a:t>
              </a:r>
              <a:endParaRPr lang="en-SG" dirty="0"/>
            </a:p>
          </p:txBody>
        </p:sp>
        <p:cxnSp>
          <p:nvCxnSpPr>
            <p:cNvPr id="21" name="直接箭头连接符 20"/>
            <p:cNvCxnSpPr/>
            <p:nvPr/>
          </p:nvCxnSpPr>
          <p:spPr>
            <a:xfrm>
              <a:off x="5075275" y="5014102"/>
              <a:ext cx="80822" cy="7291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56097" y="4980624"/>
              <a:ext cx="1103187" cy="92811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81335" y="5894484"/>
              <a:ext cx="777949" cy="369332"/>
            </a:xfrm>
            <a:prstGeom prst="rect">
              <a:avLst/>
            </a:prstGeom>
            <a:noFill/>
          </p:spPr>
          <p:txBody>
            <a:bodyPr wrap="square" rtlCol="0">
              <a:spAutoFit/>
            </a:bodyPr>
            <a:lstStyle/>
            <a:p>
              <a:r>
                <a:rPr lang="en-SG" dirty="0" smtClean="0"/>
                <a:t>……</a:t>
              </a:r>
              <a:endParaRPr lang="en-SG" dirty="0"/>
            </a:p>
          </p:txBody>
        </p:sp>
        <p:cxnSp>
          <p:nvCxnSpPr>
            <p:cNvPr id="24" name="直接箭头连接符 23"/>
            <p:cNvCxnSpPr/>
            <p:nvPr/>
          </p:nvCxnSpPr>
          <p:spPr>
            <a:xfrm flipV="1">
              <a:off x="5075275" y="3613705"/>
              <a:ext cx="757378" cy="117179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179519" y="4071199"/>
              <a:ext cx="1551340" cy="583168"/>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61706" y="5743248"/>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14516" y="3889224"/>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59743" y="5598511"/>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42239" y="2856277"/>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81354" y="4546868"/>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50667" y="3313779"/>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www.vectors4all.net/preview/lady-face-cartoon-clip-art.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07314" y="3603466"/>
              <a:ext cx="729914" cy="749308"/>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http://www.clker.com/cliparts/e/7/8/b/11954449581778132602Gerald_G_Boy_Face_Cartoon_3.svg.med.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28788" y="2741876"/>
              <a:ext cx="915200" cy="93076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10" descr="http://www.clker.com/cliparts/B/C/H/o/c/B/happy-boy-cartoon-md.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730859" y="4425177"/>
              <a:ext cx="684182" cy="78760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1" name="内容占位符 2"/>
          <p:cNvSpPr txBox="1">
            <a:spLocks/>
          </p:cNvSpPr>
          <p:nvPr/>
        </p:nvSpPr>
        <p:spPr bwMode="auto">
          <a:xfrm>
            <a:off x="611560" y="3207493"/>
            <a:ext cx="2736304"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zh-CN" altLang="en-US" sz="2200" kern="0" dirty="0" smtClean="0">
                <a:solidFill>
                  <a:srgbClr val="FF0000"/>
                </a:solidFill>
                <a:latin typeface="+mn-ea"/>
                <a:ea typeface="+mn-ea"/>
              </a:rPr>
              <a:t>查询</a:t>
            </a:r>
            <a:r>
              <a:rPr lang="en-US" altLang="zh-CN" sz="2200" kern="0" dirty="0" smtClean="0">
                <a:solidFill>
                  <a:srgbClr val="FF0000"/>
                </a:solidFill>
                <a:latin typeface="+mn-ea"/>
                <a:ea typeface="+mn-ea"/>
              </a:rPr>
              <a:t>Q</a:t>
            </a:r>
            <a:r>
              <a:rPr lang="zh-CN" altLang="en-US" sz="2200" kern="0" dirty="0" smtClean="0">
                <a:solidFill>
                  <a:srgbClr val="FF0000"/>
                </a:solidFill>
                <a:latin typeface="+mn-ea"/>
                <a:ea typeface="+mn-ea"/>
              </a:rPr>
              <a:t>示例：</a:t>
            </a:r>
            <a:endParaRPr lang="en-US" altLang="zh-CN" sz="2200" kern="0" dirty="0" smtClean="0">
              <a:solidFill>
                <a:srgbClr val="FF0000"/>
              </a:solidFill>
              <a:latin typeface="+mn-ea"/>
              <a:ea typeface="+mn-ea"/>
            </a:endParaRP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K = 2</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Q = {Psychology, </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Sociology,</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Data mining }</a:t>
            </a:r>
            <a:endParaRPr lang="zh-CN" altLang="en-US" sz="2200" dirty="0">
              <a:latin typeface="Arial Unicode MS" pitchFamily="34" charset="-122"/>
              <a:ea typeface="Arial Unicode MS" pitchFamily="34" charset="-122"/>
              <a:cs typeface="Arial Unicode MS" pitchFamily="34" charset="-122"/>
            </a:endParaRPr>
          </a:p>
        </p:txBody>
      </p:sp>
      <p:sp>
        <p:nvSpPr>
          <p:cNvPr id="36" name="矩形 35"/>
          <p:cNvSpPr/>
          <p:nvPr/>
        </p:nvSpPr>
        <p:spPr>
          <a:xfrm>
            <a:off x="0" y="6309320"/>
            <a:ext cx="9144000" cy="523220"/>
          </a:xfrm>
          <a:prstGeom prst="rect">
            <a:avLst/>
          </a:prstGeom>
          <a:ln>
            <a:solidFill>
              <a:srgbClr val="FF0000"/>
            </a:solidFill>
          </a:ln>
        </p:spPr>
        <p:txBody>
          <a:bodyPr wrap="square">
            <a:spAutoFit/>
          </a:bodyPr>
          <a:lstStyle/>
          <a:p>
            <a:r>
              <a:rPr lang="en-US" altLang="zh-CN" sz="1400" dirty="0" smtClean="0">
                <a:ea typeface="黑体" pitchFamily="49" charset="-122"/>
              </a:rPr>
              <a:t>[11]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Gao</a:t>
            </a:r>
            <a:r>
              <a:rPr lang="en-US" altLang="zh-CN" sz="1400" dirty="0" smtClean="0">
                <a:ea typeface="黑体" pitchFamily="49" charset="-122"/>
              </a:rPr>
              <a:t> Cong, </a:t>
            </a:r>
            <a:r>
              <a:rPr lang="en-US" altLang="zh-CN" sz="1400" dirty="0" err="1" smtClean="0">
                <a:ea typeface="黑体" pitchFamily="49" charset="-122"/>
              </a:rPr>
              <a:t>Sourav</a:t>
            </a:r>
            <a:r>
              <a:rPr lang="en-US" altLang="zh-CN" sz="1400" dirty="0" smtClean="0">
                <a:ea typeface="黑体" pitchFamily="49" charset="-122"/>
              </a:rPr>
              <a:t> S. </a:t>
            </a:r>
            <a:r>
              <a:rPr lang="en-US" altLang="zh-CN" sz="1400" dirty="0" err="1" smtClean="0">
                <a:ea typeface="黑体" pitchFamily="49" charset="-122"/>
              </a:rPr>
              <a:t>Bhowmick</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In search of influential event organizers in online social networks. </a:t>
            </a:r>
            <a:r>
              <a:rPr lang="en-US" altLang="zh-CN" sz="1400" b="1" dirty="0" smtClean="0">
                <a:solidFill>
                  <a:srgbClr val="C00000"/>
                </a:solidFill>
                <a:ea typeface="黑体" pitchFamily="49" charset="-122"/>
              </a:rPr>
              <a:t>SIGMOD 2014</a:t>
            </a:r>
            <a:r>
              <a:rPr lang="en-US" altLang="zh-CN" sz="1400" b="1" dirty="0" smtClean="0">
                <a:ea typeface="黑体" pitchFamily="49" charset="-122"/>
              </a:rPr>
              <a:t>.</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rPr>
              <a:t>准确性</a:t>
            </a:r>
            <a:r>
              <a:rPr lang="en-US" altLang="zh-CN" sz="3600" b="1" dirty="0" smtClean="0">
                <a:solidFill>
                  <a:srgbClr val="C00000"/>
                </a:solidFill>
              </a:rPr>
              <a:t>(</a:t>
            </a:r>
            <a:r>
              <a:rPr lang="en-US" altLang="zh-CN" sz="3600" b="1" dirty="0" smtClean="0">
                <a:solidFill>
                  <a:srgbClr val="C00000"/>
                </a:solidFill>
                <a:latin typeface="Arial Unicode MS" pitchFamily="34" charset="-122"/>
                <a:ea typeface="Arial Unicode MS" pitchFamily="34" charset="-122"/>
                <a:cs typeface="Arial Unicode MS" pitchFamily="34" charset="-122"/>
              </a:rPr>
              <a:t>Accuracy</a:t>
            </a:r>
            <a:r>
              <a:rPr lang="en-US" altLang="zh-CN" sz="3600" b="1" dirty="0" smtClean="0">
                <a:solidFill>
                  <a:srgbClr val="C00000"/>
                </a:solidFill>
              </a:rPr>
              <a:t>)</a:t>
            </a:r>
            <a:endParaRPr lang="zh-CN" altLang="en-US" sz="3600" dirty="0"/>
          </a:p>
        </p:txBody>
      </p:sp>
      <p:sp>
        <p:nvSpPr>
          <p:cNvPr id="6" name="内容占位符 2"/>
          <p:cNvSpPr>
            <a:spLocks noGrp="1"/>
          </p:cNvSpPr>
          <p:nvPr>
            <p:ph idx="1"/>
          </p:nvPr>
        </p:nvSpPr>
        <p:spPr>
          <a:xfrm>
            <a:off x="467544" y="4653136"/>
            <a:ext cx="5580112" cy="1584176"/>
          </a:xfrm>
        </p:spPr>
        <p:txBody>
          <a:bodyPr/>
          <a:lstStyle/>
          <a:p>
            <a:pPr>
              <a:buNone/>
            </a:pPr>
            <a:r>
              <a:rPr lang="zh-CN" altLang="en-US" sz="2400" dirty="0" smtClean="0"/>
              <a:t>搜索</a:t>
            </a:r>
            <a:r>
              <a:rPr lang="zh-CN" altLang="en-US" sz="2400" dirty="0" smtClean="0">
                <a:solidFill>
                  <a:srgbClr val="000099"/>
                </a:solidFill>
              </a:rPr>
              <a:t>北航</a:t>
            </a:r>
            <a:r>
              <a:rPr lang="zh-CN" altLang="en-US" sz="2400" dirty="0" smtClean="0"/>
              <a:t>的信息</a:t>
            </a:r>
            <a:r>
              <a:rPr lang="zh-CN" altLang="en-US" sz="2400" dirty="0" smtClean="0">
                <a:solidFill>
                  <a:srgbClr val="0066CC"/>
                </a:solidFill>
              </a:rPr>
              <a:t>：</a:t>
            </a:r>
            <a:endParaRPr lang="en-US" altLang="zh-CN" sz="2400" dirty="0" smtClean="0">
              <a:solidFill>
                <a:srgbClr val="0066CC"/>
              </a:solidFill>
            </a:endParaRPr>
          </a:p>
          <a:p>
            <a:pPr marL="285750" indent="-285750">
              <a:buFontTx/>
              <a:buChar char="–"/>
            </a:pPr>
            <a:r>
              <a:rPr lang="zh-CN" altLang="en-US" sz="2000" kern="1200" dirty="0" smtClean="0">
                <a:solidFill>
                  <a:srgbClr val="FF0000"/>
                </a:solidFill>
              </a:rPr>
              <a:t>北航、北京航空航天大学、</a:t>
            </a:r>
            <a:r>
              <a:rPr lang="zh-TW" altLang="en-US" sz="2000" kern="1200" dirty="0" smtClean="0">
                <a:solidFill>
                  <a:srgbClr val="FF0000"/>
                </a:solidFill>
              </a:rPr>
              <a:t>北京航空航天大學</a:t>
            </a:r>
            <a:r>
              <a:rPr lang="zh-CN" altLang="en-US" sz="2000" kern="1200" dirty="0" smtClean="0">
                <a:solidFill>
                  <a:srgbClr val="FF0000"/>
                </a:solidFill>
              </a:rPr>
              <a:t>、</a:t>
            </a:r>
            <a:r>
              <a:rPr lang="en-US" altLang="zh-CN" sz="2000" kern="1200" dirty="0" err="1" smtClean="0">
                <a:solidFill>
                  <a:srgbClr val="FF0000"/>
                </a:solidFill>
              </a:rPr>
              <a:t>Beihang</a:t>
            </a:r>
            <a:r>
              <a:rPr lang="zh-CN" altLang="en-US" sz="2000" kern="1200" dirty="0" smtClean="0">
                <a:solidFill>
                  <a:srgbClr val="FF0000"/>
                </a:solidFill>
              </a:rPr>
              <a:t>、</a:t>
            </a:r>
            <a:r>
              <a:rPr lang="en-US" altLang="zh-CN" sz="2000" kern="1200" dirty="0" err="1" smtClean="0">
                <a:solidFill>
                  <a:srgbClr val="FF0000"/>
                </a:solidFill>
              </a:rPr>
              <a:t>Beihang</a:t>
            </a:r>
            <a:r>
              <a:rPr lang="en-US" altLang="zh-CN" sz="2000" kern="1200" dirty="0" smtClean="0">
                <a:solidFill>
                  <a:srgbClr val="FF0000"/>
                </a:solidFill>
              </a:rPr>
              <a:t> University</a:t>
            </a:r>
            <a:r>
              <a:rPr lang="zh-CN" altLang="en-US" sz="2000" kern="1200" dirty="0" smtClean="0">
                <a:solidFill>
                  <a:srgbClr val="FF0000"/>
                </a:solidFill>
              </a:rPr>
              <a:t>、</a:t>
            </a:r>
            <a:r>
              <a:rPr lang="en-US" altLang="zh-CN" sz="2000" kern="1200" dirty="0" smtClean="0">
                <a:solidFill>
                  <a:srgbClr val="FF0000"/>
                </a:solidFill>
              </a:rPr>
              <a:t>Beijing University of Aeronautics and Astronautics</a:t>
            </a:r>
          </a:p>
          <a:p>
            <a:pPr lvl="1"/>
            <a:endParaRPr lang="zh-CN" altLang="en-US" sz="2000" dirty="0"/>
          </a:p>
        </p:txBody>
      </p:sp>
      <p:sp>
        <p:nvSpPr>
          <p:cNvPr id="7" name="内容占位符 2"/>
          <p:cNvSpPr txBox="1">
            <a:spLocks/>
          </p:cNvSpPr>
          <p:nvPr/>
        </p:nvSpPr>
        <p:spPr bwMode="auto">
          <a:xfrm>
            <a:off x="319350" y="908720"/>
            <a:ext cx="8501122" cy="1996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buFont typeface="Arial" pitchFamily="34" charset="0"/>
              <a:buChar char="•"/>
            </a:pPr>
            <a:r>
              <a:rPr lang="zh-CN" altLang="en-US" sz="2800" kern="0" dirty="0" smtClean="0">
                <a:solidFill>
                  <a:srgbClr val="000000"/>
                </a:solidFill>
                <a:latin typeface="Arial Unicode MS" pitchFamily="34" charset="-122"/>
                <a:ea typeface="黑体"/>
              </a:rPr>
              <a:t>如何搜索“信息”</a:t>
            </a:r>
            <a:r>
              <a:rPr lang="zh-CN" altLang="en-US" sz="2800" kern="0" dirty="0" smtClean="0">
                <a:solidFill>
                  <a:srgbClr val="FF0000"/>
                </a:solidFill>
                <a:latin typeface="Arial Unicode MS" pitchFamily="34" charset="-122"/>
                <a:ea typeface="黑体"/>
              </a:rPr>
              <a:t>更准</a:t>
            </a:r>
            <a:r>
              <a:rPr lang="en-US" altLang="zh-CN" sz="2800" kern="0" dirty="0" smtClean="0">
                <a:solidFill>
                  <a:srgbClr val="FF0000"/>
                </a:solidFill>
                <a:latin typeface="Arial Unicode MS" pitchFamily="34" charset="-122"/>
                <a:ea typeface="黑体"/>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rPr>
              <a:t>用户意图理解（融合用户的行为特征）</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rPr>
              <a:t>融合知识图谱</a:t>
            </a: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rPr>
              <a:t>- Knowledge Graph</a:t>
            </a:r>
          </a:p>
          <a:p>
            <a:pPr marL="742950" lvl="1" indent="-285750" eaLnBrk="0" hangingPunct="0">
              <a:spcBef>
                <a:spcPct val="20000"/>
              </a:spcBef>
              <a:buFontTx/>
              <a:buChar char="–"/>
            </a:pPr>
            <a:r>
              <a:rPr lang="zh-CN" altLang="en-US" sz="2400" kern="0" dirty="0" smtClean="0">
                <a:latin typeface="Arial Unicode MS" pitchFamily="34" charset="-122"/>
                <a:ea typeface="+mn-ea"/>
              </a:rPr>
              <a:t>基于知识</a:t>
            </a:r>
            <a:r>
              <a:rPr lang="en-US" altLang="zh-CN" sz="2400" kern="0" dirty="0" smtClean="0">
                <a:latin typeface="Arial Unicode MS" pitchFamily="34" charset="-122"/>
                <a:ea typeface="+mn-ea"/>
              </a:rPr>
              <a:t>/</a:t>
            </a:r>
            <a:r>
              <a:rPr lang="zh-CN" altLang="en-US" sz="2400" kern="0" dirty="0" smtClean="0">
                <a:latin typeface="Arial Unicode MS" pitchFamily="34" charset="-122"/>
                <a:ea typeface="+mn-ea"/>
              </a:rPr>
              <a:t>用户意图的查询转换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endParaRPr>
          </a:p>
        </p:txBody>
      </p:sp>
      <p:sp>
        <p:nvSpPr>
          <p:cNvPr id="8" name="内容占位符 2"/>
          <p:cNvSpPr txBox="1">
            <a:spLocks/>
          </p:cNvSpPr>
          <p:nvPr/>
        </p:nvSpPr>
        <p:spPr bwMode="auto">
          <a:xfrm>
            <a:off x="467544" y="3140968"/>
            <a:ext cx="558011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zh-CN" altLang="en-US" sz="2400" b="0" i="0" u="none" strike="noStrike" kern="0" cap="none" spc="0" normalizeH="0" baseline="0" noProof="0" dirty="0" smtClean="0">
                <a:ln>
                  <a:noFill/>
                </a:ln>
                <a:effectLst/>
                <a:uLnTx/>
                <a:uFillTx/>
                <a:latin typeface="+mn-ea"/>
                <a:ea typeface="+mn-ea"/>
                <a:cs typeface="+mn-cs"/>
              </a:rPr>
              <a:t>搜索</a:t>
            </a:r>
            <a:r>
              <a:rPr kumimoji="0" lang="zh-CN" altLang="en-US" sz="2400" b="0" i="0" u="none" strike="noStrike" kern="0" cap="none" spc="0" normalizeH="0" baseline="0" noProof="0" dirty="0" smtClean="0">
                <a:ln>
                  <a:noFill/>
                </a:ln>
                <a:solidFill>
                  <a:srgbClr val="000099"/>
                </a:solidFill>
                <a:effectLst/>
                <a:uLnTx/>
                <a:uFillTx/>
                <a:latin typeface="+mn-ea"/>
                <a:ea typeface="+mn-ea"/>
                <a:cs typeface="+mn-cs"/>
              </a:rPr>
              <a:t>北航周围的饭店</a:t>
            </a:r>
            <a:endParaRPr kumimoji="0" lang="en-US" altLang="zh-CN" sz="2400" b="0" i="0" u="none" strike="noStrike" kern="0" cap="none" spc="0" normalizeH="0" baseline="0" noProof="0" dirty="0" smtClean="0">
              <a:ln>
                <a:noFill/>
              </a:ln>
              <a:solidFill>
                <a:srgbClr val="000099"/>
              </a:solidFill>
              <a:effectLst/>
              <a:uLnTx/>
              <a:uFillTx/>
              <a:latin typeface="+mn-ea"/>
              <a:ea typeface="+mn-ea"/>
              <a:cs typeface="+mn-cs"/>
            </a:endParaRPr>
          </a:p>
          <a:p>
            <a:pPr marL="285750" indent="-285750" eaLnBrk="0" hangingPunct="0">
              <a:spcBef>
                <a:spcPct val="20000"/>
              </a:spcBef>
              <a:buFontTx/>
              <a:buChar char="–"/>
            </a:pPr>
            <a:r>
              <a:rPr lang="zh-CN" altLang="en-US" sz="2000" dirty="0" smtClean="0">
                <a:solidFill>
                  <a:srgbClr val="FF0000"/>
                </a:solidFill>
                <a:latin typeface="Arial Unicode MS" pitchFamily="34" charset="-122"/>
                <a:ea typeface="+mn-ea"/>
              </a:rPr>
              <a:t>人在美国 </a:t>
            </a:r>
            <a:r>
              <a:rPr lang="en-US" altLang="zh-CN" sz="2000" dirty="0" smtClean="0">
                <a:solidFill>
                  <a:srgbClr val="FF0000"/>
                </a:solidFill>
                <a:latin typeface="Arial Unicode MS" pitchFamily="34" charset="-122"/>
                <a:ea typeface="+mn-ea"/>
              </a:rPr>
              <a:t>vs.</a:t>
            </a:r>
            <a:r>
              <a:rPr lang="zh-CN" altLang="en-US" sz="2000" dirty="0" smtClean="0">
                <a:solidFill>
                  <a:srgbClr val="FF0000"/>
                </a:solidFill>
                <a:latin typeface="Arial Unicode MS" pitchFamily="34" charset="-122"/>
                <a:ea typeface="+mn-ea"/>
              </a:rPr>
              <a:t>人在北航</a:t>
            </a:r>
            <a:endParaRPr lang="en-US" altLang="zh-CN" sz="2000" dirty="0" smtClean="0">
              <a:solidFill>
                <a:srgbClr val="FF0000"/>
              </a:solidFill>
              <a:latin typeface="Arial Unicode MS" pitchFamily="34" charset="-122"/>
              <a:ea typeface="+mn-ea"/>
            </a:endParaRPr>
          </a:p>
          <a:p>
            <a:pPr marL="285750" indent="-285750" eaLnBrk="0" hangingPunct="0">
              <a:spcBef>
                <a:spcPct val="20000"/>
              </a:spcBef>
              <a:buFontTx/>
              <a:buChar char="–"/>
            </a:pPr>
            <a:r>
              <a:rPr lang="zh-CN" altLang="en-US" sz="2000" dirty="0" smtClean="0">
                <a:solidFill>
                  <a:srgbClr val="FF0000"/>
                </a:solidFill>
                <a:latin typeface="Arial Unicode MS" pitchFamily="34" charset="-122"/>
                <a:ea typeface="+mn-ea"/>
              </a:rPr>
              <a:t>人在北航</a:t>
            </a:r>
            <a:r>
              <a:rPr lang="en-US" altLang="zh-CN" sz="2000" dirty="0" smtClean="0">
                <a:solidFill>
                  <a:srgbClr val="FF0000"/>
                </a:solidFill>
                <a:latin typeface="Arial Unicode MS" pitchFamily="34" charset="-122"/>
                <a:ea typeface="+mn-ea"/>
              </a:rPr>
              <a:t>:</a:t>
            </a:r>
            <a:r>
              <a:rPr lang="zh-CN" altLang="en-US" sz="2000" dirty="0" smtClean="0">
                <a:solidFill>
                  <a:srgbClr val="FF0000"/>
                </a:solidFill>
                <a:latin typeface="Arial Unicode MS" pitchFamily="34" charset="-122"/>
                <a:ea typeface="+mn-ea"/>
              </a:rPr>
              <a:t>中午</a:t>
            </a:r>
            <a:r>
              <a:rPr lang="en-US" altLang="zh-CN" sz="2000" dirty="0" smtClean="0">
                <a:solidFill>
                  <a:srgbClr val="FF0000"/>
                </a:solidFill>
                <a:latin typeface="Arial Unicode MS" pitchFamily="34" charset="-122"/>
                <a:ea typeface="+mn-ea"/>
              </a:rPr>
              <a:t>12</a:t>
            </a:r>
            <a:r>
              <a:rPr lang="zh-CN" altLang="en-US" sz="2000" dirty="0" smtClean="0">
                <a:solidFill>
                  <a:srgbClr val="FF0000"/>
                </a:solidFill>
                <a:latin typeface="Arial Unicode MS" pitchFamily="34" charset="-122"/>
                <a:ea typeface="+mn-ea"/>
              </a:rPr>
              <a:t>点 </a:t>
            </a:r>
            <a:r>
              <a:rPr lang="en-US" altLang="zh-CN" sz="2000" dirty="0" smtClean="0">
                <a:solidFill>
                  <a:srgbClr val="FF0000"/>
                </a:solidFill>
                <a:latin typeface="Arial Unicode MS" pitchFamily="34" charset="-122"/>
                <a:ea typeface="+mn-ea"/>
              </a:rPr>
              <a:t>vs. </a:t>
            </a:r>
            <a:r>
              <a:rPr lang="zh-CN" altLang="en-US" sz="2000" dirty="0" smtClean="0">
                <a:solidFill>
                  <a:srgbClr val="FF0000"/>
                </a:solidFill>
                <a:latin typeface="Arial Unicode MS" pitchFamily="34" charset="-122"/>
                <a:ea typeface="+mn-ea"/>
              </a:rPr>
              <a:t>半夜</a:t>
            </a:r>
            <a:r>
              <a:rPr lang="en-US" altLang="zh-CN" sz="2000" dirty="0" smtClean="0">
                <a:solidFill>
                  <a:srgbClr val="FF0000"/>
                </a:solidFill>
                <a:latin typeface="Arial Unicode MS" pitchFamily="34" charset="-122"/>
                <a:ea typeface="+mn-ea"/>
              </a:rPr>
              <a:t>12</a:t>
            </a:r>
            <a:r>
              <a:rPr lang="zh-CN" altLang="en-US" sz="2000" dirty="0" smtClean="0">
                <a:solidFill>
                  <a:srgbClr val="FF0000"/>
                </a:solidFill>
                <a:latin typeface="Arial Unicode MS" pitchFamily="34" charset="-122"/>
                <a:ea typeface="+mn-ea"/>
              </a:rPr>
              <a:t>点</a:t>
            </a:r>
            <a:endParaRPr lang="zh-CN" altLang="en-US" sz="2000" dirty="0">
              <a:solidFill>
                <a:srgbClr val="FF0000"/>
              </a:solidFill>
              <a:latin typeface="Arial Unicode MS" pitchFamily="34" charset="-122"/>
              <a:ea typeface="+mn-ea"/>
            </a:endParaRPr>
          </a:p>
        </p:txBody>
      </p:sp>
      <p:grpSp>
        <p:nvGrpSpPr>
          <p:cNvPr id="16" name="组合 15"/>
          <p:cNvGrpSpPr/>
          <p:nvPr/>
        </p:nvGrpSpPr>
        <p:grpSpPr>
          <a:xfrm>
            <a:off x="6127501" y="2348880"/>
            <a:ext cx="2908995" cy="4062118"/>
            <a:chOff x="4032448" y="2983761"/>
            <a:chExt cx="2908995" cy="4062118"/>
          </a:xfrm>
        </p:grpSpPr>
        <p:sp>
          <p:nvSpPr>
            <p:cNvPr id="10" name="矩形 9"/>
            <p:cNvSpPr/>
            <p:nvPr/>
          </p:nvSpPr>
          <p:spPr>
            <a:xfrm>
              <a:off x="4788024" y="2983761"/>
              <a:ext cx="1440160" cy="369332"/>
            </a:xfrm>
            <a:prstGeom prst="rect">
              <a:avLst/>
            </a:prstGeom>
          </p:spPr>
          <p:txBody>
            <a:bodyPr wrap="square">
              <a:spAutoFit/>
            </a:bodyPr>
            <a:lstStyle/>
            <a:p>
              <a:pPr algn="ctr"/>
              <a:r>
                <a:rPr lang="zh-CN" altLang="en-US" dirty="0" smtClean="0">
                  <a:latin typeface="黑体" pitchFamily="49" charset="-122"/>
                  <a:ea typeface="黑体" pitchFamily="49" charset="-122"/>
                </a:rPr>
                <a:t>移动互联网</a:t>
              </a:r>
              <a:endParaRPr lang="zh-CN" altLang="en-US" dirty="0">
                <a:latin typeface="黑体" pitchFamily="49" charset="-122"/>
                <a:ea typeface="黑体" pitchFamily="49" charset="-122"/>
              </a:endParaRPr>
            </a:p>
          </p:txBody>
        </p:sp>
        <p:pic>
          <p:nvPicPr>
            <p:cNvPr id="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9952" y="3356992"/>
              <a:ext cx="2657475" cy="1484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chemeClr val="accent1"/>
                  </a:solidFill>
                </a14:hiddenFill>
              </a:ext>
            </a:extLst>
          </p:spPr>
        </p:pic>
        <p:pic>
          <p:nvPicPr>
            <p:cNvPr id="12" name="图片 11" descr="11042390_954955.jpg"/>
            <p:cNvPicPr>
              <a:picLocks noChangeAspect="1"/>
            </p:cNvPicPr>
            <p:nvPr/>
          </p:nvPicPr>
          <p:blipFill>
            <a:blip r:embed="rId4" cstate="print"/>
            <a:stretch>
              <a:fillRect/>
            </a:stretch>
          </p:blipFill>
          <p:spPr>
            <a:xfrm>
              <a:off x="4032448" y="5157192"/>
              <a:ext cx="2908995" cy="1888687"/>
            </a:xfrm>
            <a:prstGeom prst="rect">
              <a:avLst/>
            </a:prstGeom>
          </p:spPr>
        </p:pic>
        <p:sp>
          <p:nvSpPr>
            <p:cNvPr id="13" name="矩形 12"/>
            <p:cNvSpPr/>
            <p:nvPr/>
          </p:nvSpPr>
          <p:spPr>
            <a:xfrm>
              <a:off x="4788024" y="4999985"/>
              <a:ext cx="1440160" cy="400110"/>
            </a:xfrm>
            <a:prstGeom prst="rect">
              <a:avLst/>
            </a:prstGeom>
          </p:spPr>
          <p:txBody>
            <a:bodyPr wrap="square">
              <a:spAutoFit/>
            </a:bodyPr>
            <a:lstStyle/>
            <a:p>
              <a:pPr algn="ctr"/>
              <a:r>
                <a:rPr lang="zh-CN" altLang="en-US" dirty="0" smtClean="0">
                  <a:latin typeface="黑体" pitchFamily="49" charset="-122"/>
                  <a:ea typeface="黑体" pitchFamily="49" charset="-122"/>
                </a:rPr>
                <a:t>知识图谱</a:t>
              </a:r>
              <a:endParaRPr lang="zh-CN" altLang="en-US" sz="2000" dirty="0">
                <a:latin typeface="黑体" pitchFamily="49" charset="-122"/>
                <a:ea typeface="黑体" pitchFamily="49" charset="-122"/>
              </a:endParaRPr>
            </a:p>
          </p:txBody>
        </p:sp>
      </p:grpSp>
      <p:sp>
        <p:nvSpPr>
          <p:cNvPr id="14"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rPr>
              <a:t>高效性</a:t>
            </a:r>
            <a:r>
              <a:rPr lang="en-US" altLang="zh-CN" sz="3600" b="1" dirty="0" smtClean="0">
                <a:solidFill>
                  <a:srgbClr val="C00000"/>
                </a:solidFill>
              </a:rPr>
              <a:t>(</a:t>
            </a:r>
            <a:r>
              <a:rPr lang="en-US" altLang="zh-CN" sz="3600" b="1" dirty="0" smtClean="0">
                <a:solidFill>
                  <a:srgbClr val="C00000"/>
                </a:solidFill>
                <a:latin typeface="Arial Unicode MS" pitchFamily="34" charset="-122"/>
                <a:ea typeface="Arial Unicode MS" pitchFamily="34" charset="-122"/>
                <a:cs typeface="Arial Unicode MS" pitchFamily="34" charset="-122"/>
              </a:rPr>
              <a:t>Efficiency</a:t>
            </a:r>
            <a:r>
              <a:rPr lang="en-US" altLang="zh-CN" sz="3600" b="1" dirty="0" smtClean="0">
                <a:solidFill>
                  <a:srgbClr val="C00000"/>
                </a:solidFill>
              </a:rPr>
              <a:t>)</a:t>
            </a:r>
            <a:endParaRPr lang="zh-CN" altLang="en-US" dirty="0"/>
          </a:p>
        </p:txBody>
      </p:sp>
      <p:sp>
        <p:nvSpPr>
          <p:cNvPr id="7" name="内容占位符 2"/>
          <p:cNvSpPr txBox="1">
            <a:spLocks/>
          </p:cNvSpPr>
          <p:nvPr/>
        </p:nvSpPr>
        <p:spPr bwMode="auto">
          <a:xfrm>
            <a:off x="323528" y="928100"/>
            <a:ext cx="8501122" cy="1996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dirty="0" smtClean="0">
                <a:latin typeface="+mn-ea"/>
                <a:ea typeface="+mn-ea"/>
              </a:rPr>
              <a:t>如何搜索“信息”</a:t>
            </a:r>
            <a:r>
              <a:rPr lang="zh-CN" altLang="en-US" sz="2800" dirty="0" smtClean="0">
                <a:solidFill>
                  <a:srgbClr val="FF0000"/>
                </a:solidFill>
                <a:latin typeface="+mn-ea"/>
                <a:ea typeface="+mn-ea"/>
              </a:rPr>
              <a:t>更快</a:t>
            </a:r>
            <a:r>
              <a:rPr lang="en-US" altLang="zh-CN" sz="2800" dirty="0" smtClean="0">
                <a:solidFill>
                  <a:srgbClr val="FF0000"/>
                </a:solidFill>
                <a:latin typeface="+mn-ea"/>
                <a:ea typeface="+mn-ea"/>
              </a:rPr>
              <a:t>?</a:t>
            </a:r>
            <a:endParaRPr lang="en-US" altLang="zh-CN" sz="2800" dirty="0" smtClean="0">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mn-ea"/>
                <a:ea typeface="+mn-ea"/>
              </a:rPr>
              <a:t>查询近似技术</a:t>
            </a: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a:p>
            <a:pPr marL="742950" lvl="1" indent="-285750" eaLnBrk="0" hangingPunct="0">
              <a:spcBef>
                <a:spcPct val="20000"/>
              </a:spcBef>
              <a:buFontTx/>
              <a:buChar char="–"/>
            </a:pPr>
            <a:r>
              <a:rPr lang="zh-CN" altLang="en-US" sz="2400" kern="0" dirty="0" smtClean="0">
                <a:latin typeface="+mn-ea"/>
                <a:ea typeface="+mn-ea"/>
              </a:rPr>
              <a:t>数据近似技术</a:t>
            </a:r>
            <a:endParaRPr lang="en-US" altLang="zh-CN" sz="2400" kern="0" dirty="0" smtClean="0">
              <a:latin typeface="+mn-ea"/>
              <a:ea typeface="+mn-ea"/>
            </a:endParaRPr>
          </a:p>
          <a:p>
            <a:pPr marL="742950" lvl="1" indent="-285750" eaLnBrk="0" hangingPunct="0">
              <a:spcBef>
                <a:spcPct val="20000"/>
              </a:spcBef>
              <a:buFontTx/>
              <a:buChar char="–"/>
            </a:pP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9" name="矩形 8"/>
          <p:cNvSpPr/>
          <p:nvPr/>
        </p:nvSpPr>
        <p:spPr>
          <a:xfrm>
            <a:off x="4716016" y="6021288"/>
            <a:ext cx="4248472" cy="646331"/>
          </a:xfrm>
          <a:prstGeom prst="rect">
            <a:avLst/>
          </a:prstGeom>
          <a:noFill/>
        </p:spPr>
        <p:txBody>
          <a:bodyPr wrap="square" lIns="91440" tIns="45720" rIns="91440" bIns="45720">
            <a:spAutoFit/>
          </a:bodyPr>
          <a:lstStyle/>
          <a:p>
            <a:pPr algn="ctr"/>
            <a:r>
              <a:rPr lang="zh-CN" altLang="en-US" sz="3600" b="1" cap="none" spc="0"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天下武功 </a:t>
            </a:r>
            <a:r>
              <a:rPr lang="zh-CN" altLang="en-US" sz="3600" b="1"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唯快不破</a:t>
            </a:r>
            <a:endParaRPr lang="zh-CN" altLang="en-US" sz="3600" b="1" cap="none" spc="0" dirty="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endParaRPr>
          </a:p>
        </p:txBody>
      </p:sp>
      <p:grpSp>
        <p:nvGrpSpPr>
          <p:cNvPr id="10" name="组合 9"/>
          <p:cNvGrpSpPr/>
          <p:nvPr/>
        </p:nvGrpSpPr>
        <p:grpSpPr>
          <a:xfrm>
            <a:off x="611560" y="2505090"/>
            <a:ext cx="3463799" cy="3384376"/>
            <a:chOff x="179512" y="3284984"/>
            <a:chExt cx="3168352" cy="3168352"/>
          </a:xfrm>
        </p:grpSpPr>
        <p:sp>
          <p:nvSpPr>
            <p:cNvPr id="11" name="矩形 10"/>
            <p:cNvSpPr/>
            <p:nvPr/>
          </p:nvSpPr>
          <p:spPr bwMode="auto">
            <a:xfrm>
              <a:off x="179512" y="3284984"/>
              <a:ext cx="3168352" cy="316835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zh-CN" altLang="en-US" sz="1800" b="1">
                <a:solidFill>
                  <a:srgbClr val="0000FF"/>
                </a:solidFill>
                <a:latin typeface="黑体"/>
                <a:ea typeface="黑体"/>
                <a:cs typeface="黑体"/>
              </a:endParaRPr>
            </a:p>
          </p:txBody>
        </p:sp>
        <p:grpSp>
          <p:nvGrpSpPr>
            <p:cNvPr id="12" name="组合 62"/>
            <p:cNvGrpSpPr/>
            <p:nvPr/>
          </p:nvGrpSpPr>
          <p:grpSpPr>
            <a:xfrm>
              <a:off x="251520" y="3429000"/>
              <a:ext cx="3077194" cy="2952477"/>
              <a:chOff x="251520" y="3429000"/>
              <a:chExt cx="3077194" cy="2952477"/>
            </a:xfrm>
          </p:grpSpPr>
          <p:sp>
            <p:nvSpPr>
              <p:cNvPr id="13" name="Oval 18"/>
              <p:cNvSpPr>
                <a:spLocks noChangeArrowheads="1"/>
              </p:cNvSpPr>
              <p:nvPr/>
            </p:nvSpPr>
            <p:spPr bwMode="auto">
              <a:xfrm>
                <a:off x="251520" y="3429050"/>
                <a:ext cx="1528762" cy="1433512"/>
              </a:xfrm>
              <a:prstGeom prst="ellipse">
                <a:avLst/>
              </a:prstGeom>
              <a:gradFill rotWithShape="1">
                <a:gsLst>
                  <a:gs pos="0">
                    <a:srgbClr val="E4F9FF"/>
                  </a:gs>
                  <a:gs pos="64999">
                    <a:srgbClr val="BBEFFF"/>
                  </a:gs>
                  <a:gs pos="100000">
                    <a:srgbClr val="9EEAFF"/>
                  </a:gs>
                </a:gsLst>
                <a:lin ang="5400000" scaled="1"/>
              </a:gradFill>
              <a:ln w="9525">
                <a:solidFill>
                  <a:srgbClr val="46AAC5"/>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sz="2000" b="1" dirty="0">
                    <a:solidFill>
                      <a:schemeClr val="dk1"/>
                    </a:solidFill>
                    <a:latin typeface="+mn-lt"/>
                    <a:ea typeface="黑体" pitchFamily="2" charset="-122"/>
                    <a:cs typeface="宋体" charset="0"/>
                  </a:rPr>
                  <a:t>Inexact</a:t>
                </a:r>
              </a:p>
              <a:p>
                <a:pPr algn="ctr" eaLnBrk="0" hangingPunct="0">
                  <a:spcAft>
                    <a:spcPts val="600"/>
                  </a:spcAft>
                  <a:defRPr/>
                </a:pPr>
                <a:r>
                  <a:rPr kumimoji="0" lang="zh-CN" altLang="en-US" b="1" dirty="0">
                    <a:solidFill>
                      <a:schemeClr val="dk1"/>
                    </a:solidFill>
                    <a:latin typeface="Rockwell" pitchFamily="18" charset="0"/>
                    <a:ea typeface="黑体" pitchFamily="2" charset="-122"/>
                    <a:cs typeface="宋体" charset="0"/>
                  </a:rPr>
                  <a:t>近似性</a:t>
                </a:r>
                <a:endParaRPr kumimoji="0" lang="en-US" altLang="zh-CN" b="1" dirty="0">
                  <a:solidFill>
                    <a:schemeClr val="dk1"/>
                  </a:solidFill>
                  <a:latin typeface="Rockwell" pitchFamily="18" charset="0"/>
                  <a:ea typeface="黑体" pitchFamily="2" charset="-122"/>
                  <a:cs typeface="宋体" charset="0"/>
                </a:endParaRPr>
              </a:p>
            </p:txBody>
          </p:sp>
          <p:sp>
            <p:nvSpPr>
              <p:cNvPr id="14" name="Oval 21"/>
              <p:cNvSpPr>
                <a:spLocks noChangeArrowheads="1"/>
              </p:cNvSpPr>
              <p:nvPr/>
            </p:nvSpPr>
            <p:spPr bwMode="auto">
              <a:xfrm>
                <a:off x="1637407" y="3429000"/>
                <a:ext cx="1582738" cy="1489075"/>
              </a:xfrm>
              <a:prstGeom prst="ellipse">
                <a:avLst/>
              </a:prstGeom>
              <a:gradFill rotWithShape="1">
                <a:gsLst>
                  <a:gs pos="0">
                    <a:srgbClr val="FFE5E5"/>
                  </a:gs>
                  <a:gs pos="64999">
                    <a:srgbClr val="FFBEBD"/>
                  </a:gs>
                  <a:gs pos="100000">
                    <a:srgbClr val="FFA2A1"/>
                  </a:gs>
                </a:gsLst>
                <a:lin ang="5400000" scaled="1"/>
              </a:gradFill>
              <a:ln w="9525">
                <a:solidFill>
                  <a:srgbClr val="BE4B48"/>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b="1" dirty="0">
                    <a:solidFill>
                      <a:schemeClr val="dk1"/>
                    </a:solidFill>
                    <a:latin typeface="+mn-lt"/>
                    <a:ea typeface="黑体" pitchFamily="2" charset="-122"/>
                    <a:cs typeface="宋体" charset="0"/>
                  </a:rPr>
                  <a:t>Incremental</a:t>
                </a:r>
              </a:p>
              <a:p>
                <a:pPr algn="ctr" eaLnBrk="0" hangingPunct="0">
                  <a:spcAft>
                    <a:spcPts val="600"/>
                  </a:spcAft>
                  <a:defRPr/>
                </a:pPr>
                <a:r>
                  <a:rPr kumimoji="0" lang="zh-CN" altLang="en-US" b="1" dirty="0">
                    <a:solidFill>
                      <a:schemeClr val="dk1"/>
                    </a:solidFill>
                    <a:latin typeface="+mn-lt"/>
                    <a:ea typeface="黑体" pitchFamily="2" charset="-122"/>
                    <a:cs typeface="宋体" charset="0"/>
                  </a:rPr>
                  <a:t>增量性</a:t>
                </a:r>
                <a:endParaRPr kumimoji="0" lang="en-US" altLang="zh-CN" b="1" dirty="0">
                  <a:solidFill>
                    <a:schemeClr val="dk1"/>
                  </a:solidFill>
                  <a:latin typeface="+mn-lt"/>
                  <a:ea typeface="黑体" pitchFamily="2" charset="-122"/>
                  <a:cs typeface="宋体" charset="0"/>
                </a:endParaRPr>
              </a:p>
            </p:txBody>
          </p:sp>
          <p:sp>
            <p:nvSpPr>
              <p:cNvPr id="15" name="Oval 22"/>
              <p:cNvSpPr>
                <a:spLocks noChangeArrowheads="1"/>
              </p:cNvSpPr>
              <p:nvPr/>
            </p:nvSpPr>
            <p:spPr bwMode="auto">
              <a:xfrm>
                <a:off x="972245" y="4437112"/>
                <a:ext cx="1581150" cy="1435100"/>
              </a:xfrm>
              <a:prstGeom prst="ellipse">
                <a:avLst/>
              </a:prstGeom>
              <a:solidFill>
                <a:srgbClr val="00FF00"/>
              </a:solidFill>
              <a:ln w="25400" algn="ctr">
                <a:solidFill>
                  <a:srgbClr val="000000"/>
                </a:solidFill>
                <a:round/>
                <a:headEnd/>
                <a:tailEnd/>
              </a:ln>
              <a:effectLst/>
            </p:spPr>
            <p:txBody>
              <a:bodyPr wrap="none" lIns="0" tIns="0" rIns="0" bIns="0" anchor="ctr"/>
              <a:lstStyle/>
              <a:p>
                <a:pPr algn="ctr"/>
                <a:endParaRPr kumimoji="0" lang="en-US" altLang="zh-CN" sz="2000" dirty="0">
                  <a:solidFill>
                    <a:srgbClr val="000000"/>
                  </a:solidFill>
                  <a:effectLst>
                    <a:outerShdw blurRad="38100" dist="38100" dir="2700000" algn="tl">
                      <a:srgbClr val="FFFFFF"/>
                    </a:outerShdw>
                  </a:effectLst>
                </a:endParaRPr>
              </a:p>
              <a:p>
                <a:pPr algn="ctr"/>
                <a:endParaRPr kumimoji="0" lang="en-US" altLang="zh-CN" b="1" dirty="0">
                  <a:solidFill>
                    <a:srgbClr val="000000"/>
                  </a:solidFill>
                  <a:ea typeface="黑体" pitchFamily="49" charset="-122"/>
                </a:endParaRPr>
              </a:p>
              <a:p>
                <a:pPr algn="ctr" eaLnBrk="0" hangingPunct="0"/>
                <a:r>
                  <a:rPr kumimoji="0" lang="en-US" altLang="zh-CN" b="1" dirty="0">
                    <a:solidFill>
                      <a:srgbClr val="000000"/>
                    </a:solidFill>
                    <a:ea typeface="黑体" pitchFamily="49" charset="-122"/>
                  </a:rPr>
                  <a:t> Inductive</a:t>
                </a:r>
              </a:p>
              <a:p>
                <a:pPr algn="ctr" eaLnBrk="0" hangingPunct="0"/>
                <a:r>
                  <a:rPr kumimoji="0" lang="zh-CN" altLang="en-US" b="1" dirty="0" smtClean="0">
                    <a:solidFill>
                      <a:srgbClr val="000000"/>
                    </a:solidFill>
                    <a:ea typeface="黑体" pitchFamily="49" charset="-122"/>
                  </a:rPr>
                  <a:t>   归纳</a:t>
                </a:r>
                <a:r>
                  <a:rPr kumimoji="0" lang="zh-CN" altLang="en-US" b="1" dirty="0">
                    <a:solidFill>
                      <a:srgbClr val="000000"/>
                    </a:solidFill>
                    <a:ea typeface="黑体" pitchFamily="49" charset="-122"/>
                  </a:rPr>
                  <a:t>性</a:t>
                </a:r>
                <a:endParaRPr kumimoji="0" lang="en-US" altLang="zh-CN" b="1" dirty="0">
                  <a:solidFill>
                    <a:srgbClr val="000000"/>
                  </a:solidFill>
                  <a:ea typeface="黑体" pitchFamily="49" charset="-122"/>
                </a:endParaRPr>
              </a:p>
              <a:p>
                <a:pPr algn="ctr" eaLnBrk="0" hangingPunct="0"/>
                <a:endParaRPr kumimoji="0" lang="zh-CN" altLang="en-US" b="1" dirty="0">
                  <a:solidFill>
                    <a:srgbClr val="000000"/>
                  </a:solidFill>
                  <a:ea typeface="黑体" pitchFamily="49" charset="-122"/>
                </a:endParaRPr>
              </a:p>
              <a:p>
                <a:pPr algn="ctr"/>
                <a:endParaRPr kumimoji="0" lang="en-US" altLang="zh-CN" sz="1800" dirty="0">
                  <a:solidFill>
                    <a:srgbClr val="EA0000"/>
                  </a:solidFill>
                  <a:effectLst>
                    <a:outerShdw blurRad="38100" dist="38100" dir="2700000" algn="tl">
                      <a:srgbClr val="000000"/>
                    </a:outerShdw>
                  </a:effectLst>
                </a:endParaRPr>
              </a:p>
            </p:txBody>
          </p:sp>
          <p:sp>
            <p:nvSpPr>
              <p:cNvPr id="16" name="矩形 15"/>
              <p:cNvSpPr/>
              <p:nvPr/>
            </p:nvSpPr>
            <p:spPr>
              <a:xfrm>
                <a:off x="291767" y="5949280"/>
                <a:ext cx="3036947" cy="432197"/>
              </a:xfrm>
              <a:prstGeom prst="rect">
                <a:avLst/>
              </a:prstGeom>
            </p:spPr>
            <p:txBody>
              <a:bodyPr wrap="none">
                <a:spAutoFit/>
              </a:bodyPr>
              <a:lstStyle/>
              <a:p>
                <a:pPr algn="ctr">
                  <a:spcBef>
                    <a:spcPct val="20000"/>
                  </a:spcBef>
                </a:pPr>
                <a:r>
                  <a:rPr lang="zh-CN" altLang="en-US" sz="2400" b="1" dirty="0" smtClean="0">
                    <a:latin typeface="Arial" pitchFamily="34" charset="0"/>
                    <a:ea typeface="黑体" pitchFamily="49" charset="-122"/>
                  </a:rPr>
                  <a:t>大数据的计算特征 </a:t>
                </a:r>
                <a:r>
                  <a:rPr lang="en-US" altLang="zh-CN" sz="2400" b="1" dirty="0" smtClean="0">
                    <a:latin typeface="Arial" pitchFamily="34" charset="0"/>
                    <a:ea typeface="黑体" pitchFamily="49" charset="-122"/>
                    <a:cs typeface="Arial" pitchFamily="34" charset="0"/>
                  </a:rPr>
                  <a:t>= </a:t>
                </a:r>
                <a:r>
                  <a:rPr lang="en-US" altLang="zh-CN" sz="2400" b="1" dirty="0" smtClean="0">
                    <a:latin typeface="宋体" pitchFamily="2" charset="-122"/>
                    <a:cs typeface="Arial" pitchFamily="34" charset="0"/>
                  </a:rPr>
                  <a:t>3I</a:t>
                </a:r>
                <a:endParaRPr lang="en-US" altLang="zh-CN" sz="2400" b="1" dirty="0">
                  <a:latin typeface="宋体" pitchFamily="2" charset="-122"/>
                  <a:cs typeface="Arial" pitchFamily="34" charset="0"/>
                </a:endParaRPr>
              </a:p>
            </p:txBody>
          </p:sp>
        </p:grpSp>
      </p:grpSp>
      <p:sp>
        <p:nvSpPr>
          <p:cNvPr id="17" name="矩形 16"/>
          <p:cNvSpPr/>
          <p:nvPr/>
        </p:nvSpPr>
        <p:spPr>
          <a:xfrm>
            <a:off x="723499" y="6033482"/>
            <a:ext cx="3096344" cy="707886"/>
          </a:xfrm>
          <a:prstGeom prst="rect">
            <a:avLst/>
          </a:prstGeom>
          <a:noFill/>
        </p:spPr>
        <p:txBody>
          <a:bodyPr wrap="square" lIns="91440" tIns="45720" rIns="91440" bIns="45720">
            <a:spAutoFit/>
          </a:bodyPr>
          <a:lstStyle/>
          <a:p>
            <a:pPr algn="ctr"/>
            <a:r>
              <a:rPr lang="en-US" altLang="zh-CN" sz="4000" b="1" dirty="0" smtClean="0">
                <a:ln w="1905"/>
                <a:effectLst>
                  <a:innerShdw blurRad="69850" dist="43180" dir="5400000">
                    <a:srgbClr val="000000">
                      <a:alpha val="65000"/>
                    </a:srgbClr>
                  </a:innerShdw>
                </a:effectLst>
              </a:rPr>
              <a:t>R = Q(D) </a:t>
            </a:r>
            <a:endParaRPr lang="zh-CN" altLang="en-US" sz="4000" b="1" dirty="0">
              <a:ln w="1905"/>
              <a:effectLst>
                <a:innerShdw blurRad="69850" dist="43180" dir="5400000">
                  <a:srgbClr val="000000">
                    <a:alpha val="65000"/>
                  </a:srgbClr>
                </a:innerShdw>
              </a:effectLst>
            </a:endParaRPr>
          </a:p>
        </p:txBody>
      </p:sp>
      <p:pic>
        <p:nvPicPr>
          <p:cNvPr id="20" name="图片 19" descr="aa5-5960.jpg"/>
          <p:cNvPicPr>
            <a:picLocks noChangeAspect="1"/>
          </p:cNvPicPr>
          <p:nvPr/>
        </p:nvPicPr>
        <p:blipFill>
          <a:blip r:embed="rId2" cstate="print"/>
          <a:stretch>
            <a:fillRect/>
          </a:stretch>
        </p:blipFill>
        <p:spPr>
          <a:xfrm>
            <a:off x="5086028" y="2572555"/>
            <a:ext cx="3518420" cy="351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C00000"/>
                </a:solidFill>
                <a:latin typeface="Arial Unicode MS" pitchFamily="34" charset="-122"/>
                <a:ea typeface="黑体" pitchFamily="49" charset="-122"/>
              </a:rPr>
              <a:t>北航大数据科学与工程国际联合研究中心</a:t>
            </a:r>
            <a:endParaRPr lang="zh-CN" altLang="en-US" sz="3600" b="1" dirty="0">
              <a:solidFill>
                <a:srgbClr val="C00000"/>
              </a:solidFill>
              <a:latin typeface="Arial Unicode MS" pitchFamily="34" charset="-122"/>
              <a:ea typeface="黑体" pitchFamily="49" charset="-122"/>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2</a:t>
            </a:fld>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C00000"/>
                </a:solidFill>
                <a:effectLst/>
                <a:uLnTx/>
                <a:uFillTx/>
                <a:latin typeface="+mj-lt"/>
                <a:ea typeface="+mj-ea"/>
                <a:cs typeface="+mj-cs"/>
              </a:rPr>
              <a:t>大图搜索的查询技术</a:t>
            </a:r>
            <a:endParaRPr kumimoji="0" lang="en-US" altLang="zh-CN" sz="3600" b="1" i="0" u="none" strike="noStrike" kern="0" cap="none" spc="0" normalizeH="0" baseline="0" noProof="0" dirty="0" smtClean="0">
              <a:ln>
                <a:noFill/>
              </a:ln>
              <a:solidFill>
                <a:srgbClr val="C00000"/>
              </a:solidFill>
              <a:effectLst/>
              <a:uLnTx/>
              <a:uFillTx/>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(Query Techniques for Big Graph Search)</a:t>
            </a:r>
            <a:endParaRPr kumimoji="0" lang="en-US" altLang="zh-CN" sz="3200" b="1" i="0" u="none" strike="noStrike" kern="0" cap="none" spc="0" normalizeH="0" baseline="0" noProof="0" dirty="0" smtClean="0">
              <a:ln>
                <a:noFill/>
              </a:ln>
              <a:solidFill>
                <a:srgbClr val="C00000"/>
              </a:solidFill>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查询近似技术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008112"/>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zh-CN" altLang="en-US" sz="2400" dirty="0" smtClean="0">
                <a:solidFill>
                  <a:srgbClr val="FF0000"/>
                </a:solidFill>
                <a:latin typeface="+mj-lt"/>
                <a:ea typeface="黑体" pitchFamily="49" charset="-122"/>
                <a:cs typeface="Times New Roman" pitchFamily="18" charset="0"/>
              </a:rPr>
              <a:t>主要思想</a:t>
            </a:r>
            <a:r>
              <a:rPr lang="zh-CN" altLang="en-US" sz="2400" dirty="0" smtClean="0">
                <a:solidFill>
                  <a:srgbClr val="000000"/>
                </a:solidFill>
                <a:latin typeface="+mj-lt"/>
                <a:ea typeface="黑体" pitchFamily="49" charset="-122"/>
                <a:cs typeface="Times New Roman" pitchFamily="18" charset="0"/>
              </a:rPr>
              <a:t>：对一类查询复杂性高的查询语言</a:t>
            </a:r>
            <a:r>
              <a:rPr lang="en-US" altLang="zh-CN" sz="2400" dirty="0" smtClean="0">
                <a:solidFill>
                  <a:srgbClr val="C00000"/>
                </a:solidFill>
                <a:latin typeface="+mj-lt"/>
                <a:ea typeface="黑体" pitchFamily="49" charset="-122"/>
                <a:cs typeface="Times New Roman" pitchFamily="18" charset="0"/>
              </a:rPr>
              <a:t>Q</a:t>
            </a:r>
            <a:r>
              <a:rPr lang="en-US" altLang="zh-CN" sz="2400" dirty="0" smtClean="0">
                <a:solidFill>
                  <a:srgbClr val="000000"/>
                </a:solidFill>
                <a:latin typeface="+mj-lt"/>
                <a:ea typeface="黑体" pitchFamily="49" charset="-122"/>
                <a:cs typeface="Times New Roman" pitchFamily="18" charset="0"/>
              </a:rPr>
              <a:t> </a:t>
            </a:r>
            <a:r>
              <a:rPr lang="zh-CN" altLang="en-US" sz="2400" dirty="0" smtClean="0">
                <a:solidFill>
                  <a:srgbClr val="000000"/>
                </a:solidFill>
                <a:latin typeface="+mj-lt"/>
                <a:ea typeface="黑体" pitchFamily="49" charset="-122"/>
                <a:cs typeface="Times New Roman" pitchFamily="18" charset="0"/>
              </a:rPr>
              <a:t>，变换为一类查询复杂性低的查询语言</a:t>
            </a:r>
            <a:r>
              <a:rPr lang="en-US" altLang="zh-CN" sz="2400" dirty="0" smtClean="0">
                <a:solidFill>
                  <a:srgbClr val="C00000"/>
                </a:solidFill>
                <a:latin typeface="+mj-lt"/>
                <a:ea typeface="黑体" pitchFamily="49" charset="-122"/>
                <a:cs typeface="Times New Roman" pitchFamily="18" charset="0"/>
              </a:rPr>
              <a:t>Q’ </a:t>
            </a:r>
            <a:r>
              <a:rPr lang="zh-CN" altLang="en-US" sz="2400" dirty="0" smtClean="0">
                <a:latin typeface="+mj-lt"/>
                <a:ea typeface="黑体" pitchFamily="49" charset="-122"/>
                <a:cs typeface="Times New Roman" pitchFamily="18" charset="0"/>
              </a:rPr>
              <a:t>，并且尽量不影响查询结果的准确性。</a:t>
            </a:r>
            <a:endParaRPr lang="en-GB" altLang="zh-CN" sz="2400" dirty="0">
              <a:latin typeface="+mj-lt"/>
              <a:ea typeface="黑体" pitchFamily="49" charset="-122"/>
              <a:cs typeface="Times New Roman" pitchFamily="18" charset="0"/>
            </a:endParaRPr>
          </a:p>
        </p:txBody>
      </p:sp>
      <p:grpSp>
        <p:nvGrpSpPr>
          <p:cNvPr id="16" name="组合 15"/>
          <p:cNvGrpSpPr/>
          <p:nvPr/>
        </p:nvGrpSpPr>
        <p:grpSpPr>
          <a:xfrm>
            <a:off x="2555776" y="2996952"/>
            <a:ext cx="4024152" cy="935534"/>
            <a:chOff x="2555776" y="3789040"/>
            <a:chExt cx="4024152" cy="935534"/>
          </a:xfrm>
        </p:grpSpPr>
        <p:sp>
          <p:nvSpPr>
            <p:cNvPr id="6" name="TextBox 3"/>
            <p:cNvSpPr txBox="1">
              <a:spLocks noChangeArrowheads="1"/>
            </p:cNvSpPr>
            <p:nvPr/>
          </p:nvSpPr>
          <p:spPr bwMode="auto">
            <a:xfrm>
              <a:off x="3347864" y="3789040"/>
              <a:ext cx="2592288" cy="584775"/>
            </a:xfrm>
            <a:prstGeom prst="rect">
              <a:avLst/>
            </a:prstGeom>
            <a:noFill/>
            <a:ln w="9525">
              <a:noFill/>
              <a:miter lim="800000"/>
              <a:headEnd/>
              <a:tailEnd/>
            </a:ln>
          </p:spPr>
          <p:txBody>
            <a:bodyPr wrap="square">
              <a:spAutoFit/>
            </a:bodyPr>
            <a:lstStyle/>
            <a:p>
              <a:r>
                <a:rPr lang="zh-CN" altLang="en-US" sz="3200" dirty="0" smtClean="0">
                  <a:solidFill>
                    <a:srgbClr val="C00000"/>
                  </a:solidFill>
                  <a:latin typeface="Rockwell" pitchFamily="18" charset="0"/>
                  <a:sym typeface="Symbol" pitchFamily="18" charset="2"/>
                </a:rPr>
                <a:t> </a:t>
              </a:r>
              <a:r>
                <a:rPr lang="en-US" altLang="zh-CN" sz="2000"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7" name="Straight Arrow Connector 5"/>
            <p:cNvCxnSpPr/>
            <p:nvPr/>
          </p:nvCxnSpPr>
          <p:spPr bwMode="auto">
            <a:xfrm>
              <a:off x="351938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85825" cy="460375"/>
            </a:xfrm>
            <a:prstGeom prst="rect">
              <a:avLst/>
            </a:prstGeom>
            <a:noFill/>
            <a:ln w="9525">
              <a:noFill/>
              <a:miter lim="800000"/>
              <a:headEnd/>
              <a:tailEnd/>
            </a:ln>
          </p:spPr>
          <p:txBody>
            <a:bodyPr wrap="none">
              <a:spAutoFit/>
            </a:bodyPr>
            <a:lstStyle/>
            <a:p>
              <a:r>
                <a:rPr lang="en-US" altLang="zh-CN" sz="2400" dirty="0">
                  <a:solidFill>
                    <a:srgbClr val="FF0000"/>
                  </a:solidFill>
                  <a:latin typeface="Rockwell" pitchFamily="18" charset="0"/>
                  <a:sym typeface="Symbol" pitchFamily="18" charset="2"/>
                </a:rPr>
                <a:t>Q</a:t>
              </a:r>
              <a:r>
                <a:rPr lang="en-US" altLang="zh-CN" sz="2400" dirty="0">
                  <a:latin typeface="Rockwell" pitchFamily="18" charset="0"/>
                  <a:sym typeface="Symbol" pitchFamily="18" charset="2"/>
                </a:rPr>
                <a:t>(</a:t>
              </a:r>
              <a:r>
                <a:rPr lang="en-GB" altLang="zh-CN" sz="2400" dirty="0">
                  <a:latin typeface="Rockwell" pitchFamily="18" charset="0"/>
                  <a:sym typeface="Symbol" pitchFamily="18" charset="2"/>
                </a:rPr>
                <a:t>D)</a:t>
              </a:r>
              <a:endParaRPr lang="zh-CN" altLang="en-US" sz="2400" dirty="0">
                <a:latin typeface="Rockwell" pitchFamily="18" charset="0"/>
              </a:endParaRPr>
            </a:p>
          </p:txBody>
        </p:sp>
        <p:sp>
          <p:nvSpPr>
            <p:cNvPr id="9" name="TextBox 19"/>
            <p:cNvSpPr txBox="1">
              <a:spLocks noChangeArrowheads="1"/>
            </p:cNvSpPr>
            <p:nvPr/>
          </p:nvSpPr>
          <p:spPr bwMode="auto">
            <a:xfrm>
              <a:off x="5603379" y="4221088"/>
              <a:ext cx="976549" cy="461665"/>
            </a:xfrm>
            <a:prstGeom prst="rect">
              <a:avLst/>
            </a:prstGeom>
            <a:noFill/>
            <a:ln w="9525">
              <a:noFill/>
              <a:miter lim="800000"/>
              <a:headEnd/>
              <a:tailEnd/>
            </a:ln>
          </p:spPr>
          <p:txBody>
            <a:bodyPr wrap="none">
              <a:spAutoFit/>
            </a:bodyPr>
            <a:lstStyle/>
            <a:p>
              <a:r>
                <a:rPr lang="en-US" altLang="zh-CN" sz="2400" dirty="0">
                  <a:solidFill>
                    <a:srgbClr val="FF0000"/>
                  </a:solidFill>
                  <a:latin typeface="Rockwell" pitchFamily="18" charset="0"/>
                  <a:sym typeface="Symbol" pitchFamily="18" charset="2"/>
                </a:rPr>
                <a:t>Q’</a:t>
              </a:r>
              <a:r>
                <a:rPr lang="en-US" altLang="zh-CN" sz="2400" dirty="0">
                  <a:latin typeface="Rockwell" pitchFamily="18" charset="0"/>
                  <a:sym typeface="Symbol" pitchFamily="18" charset="2"/>
                </a:rPr>
                <a:t>(</a:t>
              </a:r>
              <a:r>
                <a:rPr lang="en-GB" altLang="zh-CN" sz="2400" dirty="0" smtClean="0">
                  <a:latin typeface="Rockwell" pitchFamily="18" charset="0"/>
                  <a:sym typeface="Symbol" pitchFamily="18" charset="2"/>
                </a:rPr>
                <a:t>D)</a:t>
              </a:r>
              <a:endParaRPr lang="zh-CN" altLang="en-US" sz="2400" dirty="0">
                <a:latin typeface="Rockwell" pitchFamily="18" charset="0"/>
              </a:endParaRPr>
            </a:p>
          </p:txBody>
        </p:sp>
      </p:grpSp>
      <p:sp>
        <p:nvSpPr>
          <p:cNvPr id="14" name="TextBox 13"/>
          <p:cNvSpPr txBox="1"/>
          <p:nvPr/>
        </p:nvSpPr>
        <p:spPr>
          <a:xfrm>
            <a:off x="35496" y="5622338"/>
            <a:ext cx="8999984" cy="470958"/>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b="1" dirty="0" smtClean="0">
                <a:solidFill>
                  <a:srgbClr val="FF0000"/>
                </a:solidFill>
                <a:latin typeface="Arial Unicode MS" pitchFamily="34" charset="-122"/>
                <a:ea typeface="黑体" pitchFamily="49" charset="-122"/>
                <a:cs typeface="Arial Unicode MS" pitchFamily="34" charset="-122"/>
                <a:sym typeface="Wingdings" pitchFamily="2" charset="2"/>
              </a:rPr>
              <a:t>挑战</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 </a:t>
            </a:r>
            <a:r>
              <a:rPr lang="en-US" altLang="zh-CN" sz="2400" b="1" dirty="0" smtClean="0">
                <a:latin typeface="Arial Unicode MS" pitchFamily="34" charset="-122"/>
                <a:ea typeface="黑体" pitchFamily="49" charset="-122"/>
                <a:cs typeface="Arial Unicode MS" pitchFamily="34" charset="-122"/>
                <a:sym typeface="Wingdings" pitchFamily="2" charset="2"/>
              </a:rPr>
              <a:t> </a:t>
            </a:r>
            <a:r>
              <a:rPr lang="zh-CN" altLang="en-US" sz="2400" b="1" dirty="0" smtClean="0">
                <a:latin typeface="Arial Unicode MS" pitchFamily="34" charset="-122"/>
                <a:ea typeface="黑体" pitchFamily="49" charset="-122"/>
                <a:cs typeface="Arial Unicode MS" pitchFamily="34" charset="-122"/>
                <a:sym typeface="Wingdings" pitchFamily="2" charset="2"/>
              </a:rPr>
              <a:t>平衡查询的复杂性和查询的准确性</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a:t>
            </a: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如一，强模拟图查询</a:t>
            </a:r>
            <a:endParaRPr lang="en-US" altLang="zh-CN" sz="3600" baseline="30000" dirty="0">
              <a:solidFill>
                <a:srgbClr val="C00000"/>
              </a:solidFill>
              <a:latin typeface="Arial Unicode MS" pitchFamily="34" charset="-122"/>
              <a:ea typeface="黑体" pitchFamily="49" charset="-122"/>
            </a:endParaRPr>
          </a:p>
        </p:txBody>
      </p:sp>
      <p:sp>
        <p:nvSpPr>
          <p:cNvPr id="7" name="内容占位符 2"/>
          <p:cNvSpPr>
            <a:spLocks noChangeArrowheads="1"/>
          </p:cNvSpPr>
          <p:nvPr/>
        </p:nvSpPr>
        <p:spPr bwMode="auto">
          <a:xfrm>
            <a:off x="611560" y="1267694"/>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zh-CN" altLang="en-US" dirty="0" smtClean="0">
                <a:latin typeface="Rockwell" pitchFamily="18" charset="0"/>
                <a:ea typeface="黑体" pitchFamily="49" charset="-122"/>
              </a:rPr>
              <a:t>子图同构</a:t>
            </a:r>
            <a:endParaRPr lang="en-US" altLang="zh-CN" sz="1800" dirty="0">
              <a:latin typeface="Rockwell" pitchFamily="18" charset="0"/>
              <a:ea typeface="黑体" pitchFamily="49" charset="-122"/>
            </a:endParaRPr>
          </a:p>
          <a:p>
            <a:pPr algn="ctr" defTabSz="971550">
              <a:spcBef>
                <a:spcPts val="600"/>
              </a:spcBef>
              <a:buClr>
                <a:schemeClr val="accent1"/>
              </a:buClr>
              <a:buSzPct val="80000"/>
            </a:pPr>
            <a:r>
              <a:rPr lang="en-US" altLang="zh-CN" sz="1800" dirty="0" smtClean="0">
                <a:solidFill>
                  <a:srgbClr val="0000FF"/>
                </a:solidFill>
                <a:latin typeface="Rockwell" pitchFamily="18" charset="0"/>
                <a:ea typeface="黑体" pitchFamily="49" charset="-122"/>
              </a:rPr>
              <a:t>(</a:t>
            </a:r>
            <a:r>
              <a:rPr lang="en-US" altLang="zh-CN" sz="1800" dirty="0" smtClean="0">
                <a:solidFill>
                  <a:srgbClr val="FF0000"/>
                </a:solidFill>
                <a:latin typeface="Rockwell" pitchFamily="18" charset="0"/>
                <a:ea typeface="黑体" pitchFamily="49" charset="-122"/>
              </a:rPr>
              <a:t>NP-Complete</a:t>
            </a:r>
            <a:r>
              <a:rPr lang="en-US" altLang="zh-CN" sz="1800" dirty="0" smtClean="0">
                <a:solidFill>
                  <a:srgbClr val="0000FF"/>
                </a:solidFill>
                <a:latin typeface="Rockwell" pitchFamily="18" charset="0"/>
                <a:ea typeface="黑体" pitchFamily="49" charset="-122"/>
              </a:rPr>
              <a:t>)</a:t>
            </a:r>
            <a:endParaRPr lang="en-US" altLang="zh-CN" sz="1800" dirty="0">
              <a:solidFill>
                <a:srgbClr val="0000FF"/>
              </a:solidFill>
              <a:latin typeface="Rockwell" pitchFamily="18" charset="0"/>
              <a:ea typeface="黑体" pitchFamily="49" charset="-122"/>
            </a:endParaRPr>
          </a:p>
        </p:txBody>
      </p:sp>
      <p:sp>
        <p:nvSpPr>
          <p:cNvPr id="8" name="TextBox 3"/>
          <p:cNvSpPr txBox="1">
            <a:spLocks noChangeArrowheads="1"/>
          </p:cNvSpPr>
          <p:nvPr/>
        </p:nvSpPr>
        <p:spPr bwMode="auto">
          <a:xfrm>
            <a:off x="3492500" y="1124744"/>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Rockwell" pitchFamily="18" charset="0"/>
                <a:sym typeface="Symbol" pitchFamily="18" charset="2"/>
              </a:rPr>
              <a:t>     </a:t>
            </a:r>
            <a:r>
              <a:rPr lang="en-US" altLang="zh-CN"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9" name="Straight Arrow Connector 5"/>
          <p:cNvCxnSpPr/>
          <p:nvPr/>
        </p:nvCxnSpPr>
        <p:spPr bwMode="auto">
          <a:xfrm>
            <a:off x="3635375" y="1556792"/>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内容占位符 2"/>
          <p:cNvSpPr>
            <a:spLocks noChangeArrowheads="1"/>
          </p:cNvSpPr>
          <p:nvPr/>
        </p:nvSpPr>
        <p:spPr bwMode="auto">
          <a:xfrm>
            <a:off x="5580063" y="1267694"/>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zh-CN" altLang="en-US" sz="1800" dirty="0" smtClean="0">
                <a:latin typeface="Rockwell" pitchFamily="18" charset="0"/>
                <a:ea typeface="黑体" pitchFamily="49" charset="-122"/>
              </a:rPr>
              <a:t>强模拟</a:t>
            </a:r>
            <a:endParaRPr lang="en-US" altLang="zh-CN" sz="1800" dirty="0" smtClean="0">
              <a:latin typeface="Rockwell" pitchFamily="18" charset="0"/>
              <a:ea typeface="黑体" pitchFamily="49" charset="-122"/>
            </a:endParaRPr>
          </a:p>
          <a:p>
            <a:pPr algn="ctr" defTabSz="971550">
              <a:spcBef>
                <a:spcPts val="600"/>
              </a:spcBef>
              <a:buClr>
                <a:schemeClr val="accent1"/>
              </a:buClr>
              <a:buSzPct val="80000"/>
            </a:pPr>
            <a:r>
              <a:rPr lang="en-US" altLang="zh-CN" sz="1800" dirty="0" smtClean="0">
                <a:solidFill>
                  <a:srgbClr val="0000FF"/>
                </a:solidFill>
                <a:latin typeface="Rockwell" pitchFamily="18" charset="0"/>
                <a:ea typeface="黑体" pitchFamily="49" charset="-122"/>
              </a:rPr>
              <a:t>(</a:t>
            </a:r>
            <a:r>
              <a:rPr lang="en-US" altLang="zh-CN" sz="1800" dirty="0">
                <a:solidFill>
                  <a:srgbClr val="FF0000"/>
                </a:solidFill>
                <a:latin typeface="Rockwell" pitchFamily="18" charset="0"/>
                <a:ea typeface="黑体" pitchFamily="49" charset="-122"/>
              </a:rPr>
              <a:t>O(n</a:t>
            </a:r>
            <a:r>
              <a:rPr lang="en-US" altLang="zh-CN" sz="1800" baseline="30000" dirty="0">
                <a:solidFill>
                  <a:srgbClr val="FF0000"/>
                </a:solidFill>
                <a:latin typeface="Rockwell" pitchFamily="18" charset="0"/>
                <a:ea typeface="黑体" pitchFamily="49" charset="-122"/>
              </a:rPr>
              <a:t>3</a:t>
            </a:r>
            <a:r>
              <a:rPr lang="en-US" altLang="zh-CN" sz="1800" dirty="0" smtClean="0">
                <a:solidFill>
                  <a:srgbClr val="FF0000"/>
                </a:solidFill>
                <a:latin typeface="Rockwell" pitchFamily="18" charset="0"/>
                <a:ea typeface="黑体" pitchFamily="49" charset="-122"/>
              </a:rPr>
              <a:t>)</a:t>
            </a:r>
            <a:r>
              <a:rPr lang="en-US" altLang="zh-CN" sz="1800" dirty="0" smtClean="0">
                <a:solidFill>
                  <a:srgbClr val="0000FF"/>
                </a:solidFill>
                <a:latin typeface="Rockwell" pitchFamily="18" charset="0"/>
                <a:ea typeface="黑体" pitchFamily="49" charset="-122"/>
              </a:rPr>
              <a:t>)</a:t>
            </a:r>
            <a:endParaRPr lang="en-US" altLang="zh-CN" sz="1800" dirty="0">
              <a:solidFill>
                <a:srgbClr val="0000FF"/>
              </a:solidFill>
              <a:latin typeface="Rockwell" pitchFamily="18" charset="0"/>
              <a:ea typeface="黑体" pitchFamily="49" charset="-122"/>
            </a:endParaRPr>
          </a:p>
        </p:txBody>
      </p:sp>
      <p:sp>
        <p:nvSpPr>
          <p:cNvPr id="15" name="内容占位符 2"/>
          <p:cNvSpPr>
            <a:spLocks noGrp="1"/>
          </p:cNvSpPr>
          <p:nvPr>
            <p:ph idx="1"/>
          </p:nvPr>
        </p:nvSpPr>
        <p:spPr>
          <a:xfrm>
            <a:off x="395536" y="2276872"/>
            <a:ext cx="8208912" cy="2160240"/>
          </a:xfrm>
        </p:spPr>
        <p:txBody>
          <a:bodyPr/>
          <a:lstStyle/>
          <a:p>
            <a:pPr>
              <a:buNone/>
            </a:pPr>
            <a:r>
              <a:rPr lang="zh-CN" altLang="en-US" sz="2400" b="1" dirty="0" smtClean="0">
                <a:solidFill>
                  <a:srgbClr val="C00000"/>
                </a:solidFill>
                <a:latin typeface="Arial Unicode MS" pitchFamily="34" charset="-122"/>
                <a:ea typeface="黑体" pitchFamily="49" charset="-122"/>
                <a:cs typeface="Arial Unicode MS" pitchFamily="34" charset="-122"/>
              </a:rPr>
              <a:t>子图同构</a:t>
            </a:r>
            <a:r>
              <a:rPr lang="en-US" altLang="zh-CN" sz="2400" baseline="30000" dirty="0" smtClean="0">
                <a:solidFill>
                  <a:srgbClr val="C00000"/>
                </a:solidFill>
                <a:ea typeface="黑体" pitchFamily="49" charset="-122"/>
              </a:rPr>
              <a:t>[11]</a:t>
            </a:r>
            <a:r>
              <a:rPr lang="en-US" altLang="zh-CN" sz="2400" b="1" dirty="0" smtClean="0">
                <a:solidFill>
                  <a:srgbClr val="C00000"/>
                </a:solidFill>
                <a:latin typeface="Arial Unicode MS" pitchFamily="34" charset="-122"/>
                <a:ea typeface="黑体" pitchFamily="49" charset="-122"/>
                <a:cs typeface="Arial Unicode MS" pitchFamily="34" charset="-122"/>
              </a:rPr>
              <a:t>:</a:t>
            </a:r>
          </a:p>
          <a:p>
            <a:r>
              <a:rPr lang="zh-CN" altLang="en-US" sz="2400" dirty="0" smtClean="0">
                <a:latin typeface="Arial Unicode MS" pitchFamily="34" charset="-122"/>
                <a:ea typeface="黑体" pitchFamily="49" charset="-122"/>
                <a:cs typeface="Arial Unicode MS" pitchFamily="34" charset="-122"/>
              </a:rPr>
              <a:t>给定模式图</a:t>
            </a:r>
            <a:r>
              <a:rPr lang="en-US" altLang="zh-CN" sz="2400" dirty="0" smtClean="0">
                <a:solidFill>
                  <a:srgbClr val="2525FF"/>
                </a:solidFill>
                <a:latin typeface="Arial Unicode MS" pitchFamily="34" charset="-122"/>
                <a:ea typeface="黑体" pitchFamily="49" charset="-122"/>
                <a:cs typeface="Arial Unicode MS" pitchFamily="34" charset="-122"/>
              </a:rPr>
              <a:t>Q</a:t>
            </a:r>
            <a:r>
              <a:rPr lang="en-US" altLang="zh-CN" sz="2400" dirty="0" smtClean="0">
                <a:latin typeface="Arial Unicode MS" pitchFamily="34" charset="-122"/>
                <a:ea typeface="黑体" pitchFamily="49" charset="-122"/>
                <a:cs typeface="Arial Unicode MS" pitchFamily="34" charset="-122"/>
              </a:rPr>
              <a:t>, </a:t>
            </a:r>
            <a:r>
              <a:rPr lang="zh-CN" altLang="en-US" sz="2400" dirty="0" smtClean="0">
                <a:latin typeface="Arial Unicode MS" pitchFamily="34" charset="-122"/>
                <a:ea typeface="黑体" pitchFamily="49" charset="-122"/>
                <a:cs typeface="Arial Unicode MS" pitchFamily="34" charset="-122"/>
              </a:rPr>
              <a:t>数据图</a:t>
            </a:r>
            <a:r>
              <a:rPr lang="en-US" altLang="zh-CN" sz="2400" dirty="0" smtClean="0">
                <a:solidFill>
                  <a:srgbClr val="2525FF"/>
                </a:solidFill>
                <a:latin typeface="Arial Unicode MS" pitchFamily="34" charset="-122"/>
                <a:ea typeface="黑体" pitchFamily="49" charset="-122"/>
                <a:cs typeface="Arial Unicode MS" pitchFamily="34" charset="-122"/>
              </a:rPr>
              <a:t>G</a:t>
            </a:r>
            <a:r>
              <a:rPr lang="zh-CN" altLang="en-US" sz="2400" dirty="0" smtClean="0">
                <a:latin typeface="Arial Unicode MS" pitchFamily="34" charset="-122"/>
                <a:ea typeface="黑体" pitchFamily="49" charset="-122"/>
                <a:cs typeface="Arial Unicode MS" pitchFamily="34" charset="-122"/>
              </a:rPr>
              <a:t>的子图</a:t>
            </a:r>
            <a:r>
              <a:rPr lang="en-US" altLang="zh-CN" sz="2400" dirty="0" smtClean="0">
                <a:solidFill>
                  <a:srgbClr val="2525FF"/>
                </a:solidFill>
                <a:ea typeface="黑体" pitchFamily="49" charset="-122"/>
                <a:cs typeface="Arial Unicode MS" pitchFamily="34" charset="-122"/>
              </a:rPr>
              <a:t>G</a:t>
            </a:r>
            <a:r>
              <a:rPr lang="en-US" altLang="zh-CN" sz="2400" baseline="-25000" dirty="0" smtClean="0">
                <a:solidFill>
                  <a:srgbClr val="2525FF"/>
                </a:solidFill>
                <a:ea typeface="黑体" pitchFamily="49" charset="-122"/>
                <a:cs typeface="Arial Unicode MS" pitchFamily="34" charset="-122"/>
              </a:rPr>
              <a:t>s</a:t>
            </a:r>
            <a:r>
              <a:rPr lang="zh-CN" altLang="en-US" sz="2400" baseline="-25000" dirty="0" smtClean="0">
                <a:solidFill>
                  <a:srgbClr val="2525FF"/>
                </a:solidFill>
                <a:ea typeface="黑体" pitchFamily="49" charset="-122"/>
                <a:cs typeface="Arial Unicode MS" pitchFamily="34" charset="-122"/>
              </a:rPr>
              <a:t>：</a:t>
            </a:r>
            <a:endParaRPr lang="en-US" altLang="zh-CN" sz="2400" dirty="0" smtClean="0">
              <a:solidFill>
                <a:srgbClr val="2525FF"/>
              </a:solidFill>
              <a:latin typeface="Arial Unicode MS" pitchFamily="34" charset="-122"/>
              <a:ea typeface="黑体" pitchFamily="49" charset="-122"/>
              <a:cs typeface="Arial Unicode MS" pitchFamily="34" charset="-122"/>
            </a:endParaRPr>
          </a:p>
          <a:p>
            <a:pPr lvl="1"/>
            <a:r>
              <a:rPr lang="en-US" altLang="zh-CN" sz="1800" dirty="0" smtClean="0">
                <a:solidFill>
                  <a:srgbClr val="2525FF"/>
                </a:solidFill>
                <a:latin typeface="Arial Unicode MS" pitchFamily="34" charset="-122"/>
                <a:ea typeface="黑体" pitchFamily="49" charset="-122"/>
                <a:cs typeface="Arial Unicode MS" pitchFamily="34" charset="-122"/>
              </a:rPr>
              <a:t>Q </a:t>
            </a:r>
            <a:r>
              <a:rPr lang="zh-CN" altLang="en-US" sz="1800" dirty="0" smtClean="0">
                <a:solidFill>
                  <a:srgbClr val="2525FF"/>
                </a:solidFill>
                <a:latin typeface="Arial Unicode MS" pitchFamily="34" charset="-122"/>
                <a:ea typeface="黑体" pitchFamily="49" charset="-122"/>
                <a:cs typeface="Arial Unicode MS" pitchFamily="34" charset="-122"/>
              </a:rPr>
              <a:t>图同构</a:t>
            </a:r>
            <a:r>
              <a:rPr lang="en-US" altLang="zh-CN" sz="1800" dirty="0" smtClean="0">
                <a:latin typeface="Arial Unicode MS" pitchFamily="34" charset="-122"/>
                <a:ea typeface="黑体" pitchFamily="49" charset="-122"/>
                <a:cs typeface="Arial Unicode MS" pitchFamily="34" charset="-122"/>
              </a:rPr>
              <a:t> </a:t>
            </a:r>
            <a:r>
              <a:rPr lang="en-US" altLang="zh-CN" sz="1800" dirty="0" smtClean="0">
                <a:solidFill>
                  <a:srgbClr val="2525FF"/>
                </a:solidFill>
                <a:latin typeface="Arial Unicode MS" pitchFamily="34" charset="-122"/>
                <a:ea typeface="黑体" pitchFamily="49" charset="-122"/>
                <a:cs typeface="Arial Unicode MS" pitchFamily="34" charset="-122"/>
              </a:rPr>
              <a:t>G</a:t>
            </a:r>
            <a:r>
              <a:rPr lang="en-US" altLang="zh-CN" sz="1800" baseline="-25000" dirty="0" smtClean="0">
                <a:solidFill>
                  <a:srgbClr val="2525FF"/>
                </a:solidFill>
                <a:latin typeface="Arial Unicode MS" pitchFamily="34" charset="-122"/>
                <a:ea typeface="黑体" pitchFamily="49" charset="-122"/>
                <a:cs typeface="Arial Unicode MS" pitchFamily="34" charset="-122"/>
              </a:rPr>
              <a:t>s</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如果存在一一映射函数</a:t>
            </a:r>
            <a:r>
              <a:rPr lang="en-US" altLang="zh-CN" sz="1800" dirty="0" smtClean="0">
                <a:latin typeface="Arial Unicode MS" pitchFamily="34" charset="-122"/>
                <a:ea typeface="黑体" pitchFamily="49" charset="-122"/>
                <a:cs typeface="Arial Unicode MS" pitchFamily="34" charset="-122"/>
              </a:rPr>
              <a:t>f: V</a:t>
            </a:r>
            <a:r>
              <a:rPr lang="en-US" altLang="zh-CN" sz="1800" baseline="-25000" dirty="0" smtClean="0">
                <a:latin typeface="Arial Unicode MS" pitchFamily="34" charset="-122"/>
                <a:ea typeface="黑体" pitchFamily="49" charset="-122"/>
                <a:cs typeface="Arial Unicode MS" pitchFamily="34" charset="-122"/>
              </a:rPr>
              <a:t>Q</a:t>
            </a:r>
            <a:r>
              <a:rPr lang="en-US" altLang="zh-CN" sz="1800" dirty="0" smtClean="0">
                <a:latin typeface="Arial Unicode MS" pitchFamily="34" charset="-122"/>
                <a:ea typeface="黑体" pitchFamily="49" charset="-122"/>
                <a:cs typeface="Arial Unicode MS" pitchFamily="34" charset="-122"/>
              </a:rPr>
              <a:t>→ V</a:t>
            </a:r>
            <a:r>
              <a:rPr lang="en-US" altLang="zh-CN" sz="1800" baseline="-25000" dirty="0" smtClean="0">
                <a:latin typeface="Arial Unicode MS" pitchFamily="34" charset="-122"/>
                <a:ea typeface="黑体" pitchFamily="49" charset="-122"/>
                <a:cs typeface="Arial Unicode MS" pitchFamily="34" charset="-122"/>
              </a:rPr>
              <a:t>Gs</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满足：</a:t>
            </a:r>
            <a:r>
              <a:rPr lang="en-US" altLang="zh-CN" sz="1800" dirty="0" smtClean="0">
                <a:latin typeface="Arial Unicode MS" pitchFamily="34" charset="-122"/>
                <a:ea typeface="黑体" pitchFamily="49" charset="-122"/>
                <a:cs typeface="Arial Unicode MS" pitchFamily="34" charset="-122"/>
              </a:rPr>
              <a:t> </a:t>
            </a:r>
          </a:p>
          <a:p>
            <a:pPr lvl="2"/>
            <a:r>
              <a:rPr lang="zh-CN" altLang="en-US" dirty="0" smtClean="0">
                <a:latin typeface="Arial Unicode MS" pitchFamily="34" charset="-122"/>
                <a:ea typeface="黑体" pitchFamily="49" charset="-122"/>
                <a:cs typeface="Arial Unicode MS" pitchFamily="34" charset="-122"/>
              </a:rPr>
              <a:t>对</a:t>
            </a:r>
            <a:r>
              <a:rPr lang="en-US" altLang="zh-CN" dirty="0" smtClean="0">
                <a:latin typeface="Arial Unicode MS" pitchFamily="34" charset="-122"/>
                <a:ea typeface="黑体" pitchFamily="49" charset="-122"/>
                <a:cs typeface="Arial Unicode MS" pitchFamily="34" charset="-122"/>
              </a:rPr>
              <a:t>Q</a:t>
            </a:r>
            <a:r>
              <a:rPr lang="zh-CN" altLang="en-US" dirty="0" smtClean="0">
                <a:latin typeface="Arial Unicode MS" pitchFamily="34" charset="-122"/>
                <a:ea typeface="黑体" pitchFamily="49" charset="-122"/>
                <a:cs typeface="Arial Unicode MS" pitchFamily="34" charset="-122"/>
              </a:rPr>
              <a:t>中的</a:t>
            </a:r>
            <a:r>
              <a:rPr lang="zh-CN" altLang="en-US" dirty="0" smtClean="0">
                <a:solidFill>
                  <a:srgbClr val="FF0000"/>
                </a:solidFill>
                <a:latin typeface="Arial Unicode MS" pitchFamily="34" charset="-122"/>
                <a:ea typeface="黑体" pitchFamily="49" charset="-122"/>
                <a:cs typeface="Arial Unicode MS" pitchFamily="34" charset="-122"/>
              </a:rPr>
              <a:t>任何顶点</a:t>
            </a:r>
            <a:r>
              <a:rPr lang="en-US" altLang="zh-CN" dirty="0" smtClean="0">
                <a:latin typeface="Arial Unicode MS" pitchFamily="34" charset="-122"/>
                <a:ea typeface="黑体" pitchFamily="49" charset="-122"/>
                <a:cs typeface="Arial Unicode MS" pitchFamily="34" charset="-122"/>
              </a:rPr>
              <a:t>u</a:t>
            </a:r>
            <a:r>
              <a:rPr lang="zh-CN" altLang="en-US" dirty="0" smtClean="0">
                <a:latin typeface="Arial Unicode MS" pitchFamily="34" charset="-122"/>
                <a:ea typeface="黑体" pitchFamily="49" charset="-122"/>
                <a:cs typeface="Arial Unicode MS" pitchFamily="34" charset="-122"/>
              </a:rPr>
              <a:t>，</a:t>
            </a:r>
            <a:r>
              <a:rPr lang="en-US" altLang="zh-CN" dirty="0" smtClean="0">
                <a:latin typeface="Arial Unicode MS" pitchFamily="34" charset="-122"/>
                <a:ea typeface="黑体" pitchFamily="49" charset="-122"/>
                <a:cs typeface="Arial Unicode MS" pitchFamily="34" charset="-122"/>
              </a:rPr>
              <a:t>u </a:t>
            </a:r>
            <a:r>
              <a:rPr lang="zh-CN" altLang="en-US" dirty="0" smtClean="0">
                <a:latin typeface="Arial Unicode MS" pitchFamily="34" charset="-122"/>
                <a:ea typeface="黑体" pitchFamily="49" charset="-122"/>
                <a:cs typeface="Arial Unicode MS" pitchFamily="34" charset="-122"/>
              </a:rPr>
              <a:t>和</a:t>
            </a:r>
            <a:r>
              <a:rPr lang="en-US" altLang="zh-CN" dirty="0" smtClean="0">
                <a:latin typeface="Arial Unicode MS" pitchFamily="34" charset="-122"/>
                <a:ea typeface="黑体" pitchFamily="49" charset="-122"/>
                <a:cs typeface="Arial Unicode MS" pitchFamily="34" charset="-122"/>
              </a:rPr>
              <a:t>f(u) </a:t>
            </a:r>
            <a:r>
              <a:rPr lang="zh-CN" altLang="en-US" dirty="0" smtClean="0">
                <a:latin typeface="Arial Unicode MS" pitchFamily="34" charset="-122"/>
                <a:ea typeface="黑体" pitchFamily="49" charset="-122"/>
                <a:cs typeface="Arial Unicode MS" pitchFamily="34" charset="-122"/>
              </a:rPr>
              <a:t>有相同的标签</a:t>
            </a:r>
            <a:endParaRPr lang="en-US" altLang="zh-CN" dirty="0" smtClean="0">
              <a:latin typeface="Arial Unicode MS" pitchFamily="34" charset="-122"/>
              <a:ea typeface="黑体" pitchFamily="49" charset="-122"/>
              <a:cs typeface="Arial Unicode MS" pitchFamily="34" charset="-122"/>
            </a:endParaRPr>
          </a:p>
          <a:p>
            <a:pPr lvl="2"/>
            <a:r>
              <a:rPr lang="zh-CN" altLang="en-US" dirty="0" smtClean="0">
                <a:latin typeface="Arial Unicode MS" pitchFamily="34" charset="-122"/>
                <a:ea typeface="黑体" pitchFamily="49" charset="-122"/>
                <a:cs typeface="Arial Unicode MS" pitchFamily="34" charset="-122"/>
              </a:rPr>
              <a:t>边</a:t>
            </a:r>
            <a:r>
              <a:rPr lang="en-US" altLang="zh-CN" dirty="0" smtClean="0">
                <a:latin typeface="Arial Unicode MS" pitchFamily="34" charset="-122"/>
                <a:ea typeface="黑体" pitchFamily="49" charset="-122"/>
                <a:cs typeface="Arial Unicode MS" pitchFamily="34" charset="-122"/>
              </a:rPr>
              <a:t>(u, u‘)</a:t>
            </a:r>
            <a:r>
              <a:rPr lang="zh-CN" altLang="en-US" dirty="0" smtClean="0">
                <a:latin typeface="Arial Unicode MS" pitchFamily="34" charset="-122"/>
                <a:ea typeface="黑体" pitchFamily="49" charset="-122"/>
                <a:cs typeface="Arial Unicode MS" pitchFamily="34" charset="-122"/>
              </a:rPr>
              <a:t>在</a:t>
            </a:r>
            <a:r>
              <a:rPr lang="en-US" altLang="zh-CN" dirty="0" smtClean="0">
                <a:latin typeface="Arial Unicode MS" pitchFamily="34" charset="-122"/>
                <a:ea typeface="黑体" pitchFamily="49" charset="-122"/>
                <a:cs typeface="Arial Unicode MS" pitchFamily="34" charset="-122"/>
              </a:rPr>
              <a:t>Q</a:t>
            </a:r>
            <a:r>
              <a:rPr lang="zh-CN" altLang="en-US" dirty="0" smtClean="0">
                <a:solidFill>
                  <a:srgbClr val="FF0000"/>
                </a:solidFill>
                <a:latin typeface="Arial Unicode MS" pitchFamily="34" charset="-122"/>
                <a:ea typeface="黑体" pitchFamily="49" charset="-122"/>
                <a:cs typeface="Arial Unicode MS" pitchFamily="34" charset="-122"/>
              </a:rPr>
              <a:t>当且仅当</a:t>
            </a:r>
            <a:r>
              <a:rPr lang="en-US" altLang="zh-CN" dirty="0" smtClean="0">
                <a:latin typeface="Arial Unicode MS" pitchFamily="34" charset="-122"/>
                <a:ea typeface="黑体" pitchFamily="49" charset="-122"/>
                <a:cs typeface="Arial Unicode MS" pitchFamily="34" charset="-122"/>
              </a:rPr>
              <a:t> (f(u), f(u’)) </a:t>
            </a:r>
            <a:r>
              <a:rPr lang="zh-CN" altLang="en-US" dirty="0" smtClean="0">
                <a:latin typeface="Arial Unicode MS" pitchFamily="34" charset="-122"/>
                <a:ea typeface="黑体" pitchFamily="49" charset="-122"/>
                <a:cs typeface="Arial Unicode MS" pitchFamily="34" charset="-122"/>
              </a:rPr>
              <a:t>在</a:t>
            </a:r>
            <a:r>
              <a:rPr lang="en-US" altLang="zh-CN" dirty="0" smtClean="0">
                <a:latin typeface="Arial Unicode MS" pitchFamily="34" charset="-122"/>
                <a:ea typeface="黑体" pitchFamily="49" charset="-122"/>
                <a:cs typeface="Arial Unicode MS" pitchFamily="34" charset="-122"/>
              </a:rPr>
              <a:t>G</a:t>
            </a:r>
            <a:r>
              <a:rPr lang="en-US" altLang="zh-CN" baseline="-25000" dirty="0" smtClean="0">
                <a:latin typeface="Arial Unicode MS" pitchFamily="34" charset="-122"/>
                <a:ea typeface="黑体" pitchFamily="49" charset="-122"/>
                <a:cs typeface="Arial Unicode MS" pitchFamily="34" charset="-122"/>
              </a:rPr>
              <a:t>s</a:t>
            </a:r>
          </a:p>
          <a:p>
            <a:pPr lvl="1"/>
            <a:r>
              <a:rPr lang="en-US" altLang="zh-CN" sz="1800" dirty="0" smtClean="0">
                <a:solidFill>
                  <a:srgbClr val="0066CC"/>
                </a:solidFill>
                <a:latin typeface="Arial Unicode MS" pitchFamily="34" charset="-122"/>
                <a:ea typeface="黑体" pitchFamily="49" charset="-122"/>
                <a:cs typeface="Arial Unicode MS" pitchFamily="34" charset="-122"/>
              </a:rPr>
              <a:t>Q</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子图同构</a:t>
            </a:r>
            <a:r>
              <a:rPr lang="en-US" altLang="zh-CN" sz="1800" dirty="0" smtClean="0">
                <a:solidFill>
                  <a:srgbClr val="0066CC"/>
                </a:solidFill>
                <a:latin typeface="Arial Unicode MS" pitchFamily="34" charset="-122"/>
                <a:ea typeface="黑体" pitchFamily="49" charset="-122"/>
                <a:cs typeface="Arial Unicode MS" pitchFamily="34" charset="-122"/>
              </a:rPr>
              <a:t>G</a:t>
            </a:r>
            <a:r>
              <a:rPr lang="zh-CN" altLang="en-US" sz="1800" dirty="0" smtClean="0">
                <a:ea typeface="黑体" pitchFamily="49" charset="-122"/>
                <a:cs typeface="Arial Unicode MS" pitchFamily="34" charset="-122"/>
              </a:rPr>
              <a:t>，如果</a:t>
            </a:r>
            <a:r>
              <a:rPr lang="en-US" altLang="zh-CN" sz="1800" dirty="0" smtClean="0">
                <a:solidFill>
                  <a:srgbClr val="0066CC"/>
                </a:solidFill>
                <a:ea typeface="黑体" pitchFamily="49" charset="-122"/>
                <a:cs typeface="Arial Unicode MS" pitchFamily="34" charset="-122"/>
              </a:rPr>
              <a:t>G</a:t>
            </a:r>
            <a:r>
              <a:rPr lang="zh-CN" altLang="en-US" sz="1800" dirty="0" smtClean="0">
                <a:ea typeface="黑体" pitchFamily="49" charset="-122"/>
                <a:cs typeface="Arial Unicode MS" pitchFamily="34" charset="-122"/>
              </a:rPr>
              <a:t>中存在如上子图</a:t>
            </a:r>
            <a:r>
              <a:rPr lang="en-US" altLang="zh-CN" sz="1800" dirty="0" smtClean="0">
                <a:solidFill>
                  <a:srgbClr val="0066CC"/>
                </a:solidFill>
                <a:latin typeface="Arial Unicode MS" pitchFamily="34" charset="-122"/>
                <a:ea typeface="黑体" pitchFamily="49" charset="-122"/>
                <a:cs typeface="Arial Unicode MS" pitchFamily="34" charset="-122"/>
              </a:rPr>
              <a:t>Gs</a:t>
            </a:r>
            <a:endParaRPr lang="en-US" altLang="zh-CN" sz="2400" dirty="0" smtClean="0">
              <a:solidFill>
                <a:srgbClr val="00B050"/>
              </a:solidFill>
              <a:latin typeface="Arial Unicode MS" pitchFamily="34" charset="-122"/>
              <a:ea typeface="黑体" pitchFamily="49" charset="-122"/>
              <a:cs typeface="Arial Unicode MS" pitchFamily="34" charset="-122"/>
            </a:endParaRPr>
          </a:p>
          <a:p>
            <a:endParaRPr lang="en-US" altLang="zh-CN" sz="240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p:txBody>
      </p:sp>
      <p:sp>
        <p:nvSpPr>
          <p:cNvPr id="17" name="TextBox 16"/>
          <p:cNvSpPr txBox="1"/>
          <p:nvPr/>
        </p:nvSpPr>
        <p:spPr>
          <a:xfrm>
            <a:off x="541864" y="4541058"/>
            <a:ext cx="806489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优点</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t>
            </a:r>
            <a:r>
              <a:rPr lang="zh-CN" altLang="en-US" sz="2000" dirty="0" smtClean="0">
                <a:latin typeface="Arial Unicode MS" pitchFamily="34" charset="-122"/>
                <a:ea typeface="Arial Unicode MS" pitchFamily="34" charset="-122"/>
                <a:cs typeface="Arial Unicode MS" pitchFamily="34" charset="-122"/>
              </a:rPr>
              <a:t>和</a:t>
            </a:r>
            <a:r>
              <a:rPr lang="en-US" altLang="zh-CN" sz="2000" dirty="0" smtClean="0">
                <a:latin typeface="Arial Unicode MS" pitchFamily="34" charset="-122"/>
                <a:ea typeface="Arial Unicode MS" pitchFamily="34" charset="-122"/>
                <a:cs typeface="Arial Unicode MS" pitchFamily="34" charset="-122"/>
              </a:rPr>
              <a:t>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r>
              <a:rPr lang="zh-CN" altLang="en-US" sz="2000" dirty="0" smtClean="0">
                <a:latin typeface="Arial Unicode MS" pitchFamily="34" charset="-122"/>
                <a:ea typeface="Arial Unicode MS" pitchFamily="34" charset="-122"/>
                <a:cs typeface="Arial Unicode MS" pitchFamily="34" charset="-122"/>
              </a:rPr>
              <a:t>一模一样</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541864" y="5117122"/>
            <a:ext cx="806489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缺点</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chemeClr val="tx1"/>
                </a:solidFill>
                <a:latin typeface="Arial Unicode MS" pitchFamily="34" charset="-122"/>
                <a:ea typeface="Arial Unicode MS" pitchFamily="34" charset="-122"/>
                <a:cs typeface="Arial Unicode MS" pitchFamily="34" charset="-122"/>
              </a:rPr>
              <a:t>NP</a:t>
            </a:r>
            <a:r>
              <a:rPr lang="zh-CN" altLang="en-US" sz="2000" dirty="0" smtClean="0">
                <a:solidFill>
                  <a:schemeClr val="tx1"/>
                </a:solidFill>
                <a:latin typeface="Arial Unicode MS" pitchFamily="34" charset="-122"/>
                <a:ea typeface="Arial Unicode MS" pitchFamily="34" charset="-122"/>
                <a:cs typeface="Arial Unicode MS" pitchFamily="34" charset="-122"/>
              </a:rPr>
              <a:t>完全问题；最坏情况下指数个匹配子图；约束过于严格</a:t>
            </a:r>
            <a:r>
              <a:rPr lang="en-US" altLang="zh-CN" sz="2000" dirty="0" smtClean="0">
                <a:solidFill>
                  <a:schemeClr val="tx1"/>
                </a:solidFill>
                <a:latin typeface="Arial Unicode MS" pitchFamily="34" charset="-122"/>
                <a:ea typeface="Arial Unicode MS" pitchFamily="34" charset="-122"/>
                <a:cs typeface="Arial Unicode MS" pitchFamily="34" charset="-122"/>
              </a:rPr>
              <a:t> </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smtClean="0">
                <a:ea typeface="黑体" pitchFamily="49" charset="-122"/>
              </a:rPr>
              <a:t>[12] </a:t>
            </a: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smtClean="0">
                <a:ea typeface="黑体" pitchFamily="49" charset="-122"/>
              </a:rPr>
              <a:t>[13] </a:t>
            </a: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Tree>
    <p:extLst>
      <p:ext uri="{BB962C8B-B14F-4D97-AF65-F5344CB8AC3E}">
        <p14:creationId xmlns="" xmlns:p14="http://schemas.microsoft.com/office/powerpoint/2010/main" val="34129288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子图同构图查询</a:t>
            </a:r>
            <a:endParaRPr lang="en-US" altLang="zh-CN" sz="3600" b="1" dirty="0">
              <a:solidFill>
                <a:srgbClr val="C00000"/>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zh-CN" altLang="en-US" sz="2400" dirty="0" smtClean="0"/>
              <a:t>组成一个软件开发团队</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zh-CN" altLang="en-US" sz="2400" dirty="0" smtClean="0">
                <a:solidFill>
                  <a:srgbClr val="000099"/>
                </a:solidFill>
              </a:rPr>
              <a:t>强模拟：</a:t>
            </a:r>
            <a:r>
              <a:rPr lang="zh-CN" altLang="en-US" sz="2400" dirty="0" smtClean="0">
                <a:solidFill>
                  <a:schemeClr val="tx1"/>
                </a:solidFill>
              </a:rPr>
              <a:t>返回</a:t>
            </a:r>
            <a:r>
              <a:rPr lang="en-US" sz="2400" dirty="0" smtClean="0">
                <a:solidFill>
                  <a:srgbClr val="FF0000"/>
                </a:solidFill>
              </a:rPr>
              <a:t>F</a:t>
            </a:r>
            <a:r>
              <a:rPr lang="en-US" dirty="0" smtClean="0">
                <a:solidFill>
                  <a:srgbClr val="FF0000"/>
                </a:solidFill>
              </a:rPr>
              <a:t>3</a:t>
            </a:r>
            <a:r>
              <a:rPr lang="en-US" sz="2400" dirty="0" smtClean="0">
                <a:solidFill>
                  <a:srgbClr val="FF0000"/>
                </a:solidFill>
              </a:rPr>
              <a:t> </a:t>
            </a:r>
            <a:r>
              <a:rPr lang="en-US" altLang="zh-CN" sz="2400" dirty="0" smtClean="0">
                <a:solidFill>
                  <a:srgbClr val="FF0000"/>
                </a:solidFill>
              </a:rPr>
              <a:t>+</a:t>
            </a:r>
            <a:r>
              <a:rPr lang="en-US" sz="2400" dirty="0" smtClean="0">
                <a:solidFill>
                  <a:srgbClr val="FF0000"/>
                </a:solidFill>
              </a:rPr>
              <a:t> F</a:t>
            </a:r>
            <a:r>
              <a:rPr lang="en-US" dirty="0" smtClean="0">
                <a:solidFill>
                  <a:srgbClr val="FF0000"/>
                </a:solidFill>
              </a:rPr>
              <a:t>4</a:t>
            </a:r>
            <a:r>
              <a:rPr lang="en-US" sz="2400" dirty="0" smtClean="0">
                <a:solidFill>
                  <a:srgbClr val="FF0000"/>
                </a:solidFill>
              </a:rPr>
              <a:t> </a:t>
            </a:r>
            <a:r>
              <a:rPr lang="en-US" altLang="zh-CN" sz="2400" dirty="0" smtClean="0">
                <a:solidFill>
                  <a:srgbClr val="FF0000"/>
                </a:solidFill>
              </a:rPr>
              <a:t>+</a:t>
            </a:r>
            <a:r>
              <a:rPr lang="en-US" sz="2400" dirty="0" smtClean="0">
                <a:solidFill>
                  <a:srgbClr val="FF0000"/>
                </a:solidFill>
              </a:rPr>
              <a:t> F</a:t>
            </a:r>
            <a:r>
              <a:rPr lang="en-US" dirty="0" smtClean="0">
                <a:solidFill>
                  <a:srgbClr val="FF0000"/>
                </a:solidFill>
              </a:rPr>
              <a:t>5;</a:t>
            </a:r>
          </a:p>
          <a:p>
            <a:pPr>
              <a:defRPr/>
            </a:pPr>
            <a:r>
              <a:rPr lang="zh-CN" altLang="en-US" sz="2400" dirty="0" smtClean="0">
                <a:solidFill>
                  <a:srgbClr val="000099"/>
                </a:solidFill>
              </a:rPr>
              <a:t>子图同构</a:t>
            </a:r>
            <a:r>
              <a:rPr lang="zh-CN" altLang="en-US" sz="2400" dirty="0" smtClean="0"/>
              <a:t>：返回</a:t>
            </a:r>
            <a:r>
              <a:rPr lang="zh-CN" altLang="en-US" sz="2400" dirty="0" smtClean="0">
                <a:solidFill>
                  <a:srgbClr val="FF0000"/>
                </a:solidFill>
              </a:rPr>
              <a:t>空集！</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sz="2000" b="1" dirty="0" smtClean="0">
                <a:solidFill>
                  <a:srgbClr val="FF0000"/>
                </a:solidFill>
              </a:rPr>
              <a:t>子图同构约束过于严格，并不适合一些新型应用！</a:t>
            </a:r>
            <a:endParaRPr lang="en-US" altLang="zh-CN" sz="2000" b="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spTree>
    <p:extLst>
      <p:ext uri="{BB962C8B-B14F-4D97-AF65-F5344CB8AC3E}">
        <p14:creationId xmlns="" xmlns:p14="http://schemas.microsoft.com/office/powerpoint/2010/main"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520" y="76200"/>
            <a:ext cx="7829550" cy="760512"/>
          </a:xfrm>
        </p:spPr>
        <p:txBody>
          <a:bodyPr/>
          <a:lstStyle/>
          <a:p>
            <a:pPr>
              <a:defRPr/>
            </a:pPr>
            <a:r>
              <a:rPr lang="en-US" altLang="zh-CN" sz="3600" b="1" dirty="0" smtClean="0">
                <a:solidFill>
                  <a:srgbClr val="C00000"/>
                </a:solidFill>
                <a:latin typeface="Arial Unicode MS" pitchFamily="34" charset="-122"/>
                <a:ea typeface="黑体" pitchFamily="49" charset="-122"/>
              </a:rPr>
              <a:t>Terrorist Collaboration Network</a:t>
            </a:r>
            <a:endParaRPr lang="zh-CN" altLang="en-US" sz="2400" b="1" dirty="0">
              <a:solidFill>
                <a:srgbClr val="C00000"/>
              </a:solidFill>
              <a:latin typeface="Arial Unicode MS" pitchFamily="34" charset="-122"/>
              <a:ea typeface="黑体" pitchFamily="49" charset="-122"/>
            </a:endParaRPr>
          </a:p>
        </p:txBody>
      </p:sp>
      <p:pic>
        <p:nvPicPr>
          <p:cNvPr id="6" name="Picture 3" descr="C:\Users\SkyHeart\Desktop\TO.eps"/>
          <p:cNvPicPr>
            <a:picLocks noChangeAspect="1" noChangeArrowheads="1"/>
          </p:cNvPicPr>
          <p:nvPr/>
        </p:nvPicPr>
        <p:blipFill>
          <a:blip r:embed="rId2" cstate="print"/>
          <a:srcRect/>
          <a:stretch>
            <a:fillRect/>
          </a:stretch>
        </p:blipFill>
        <p:spPr bwMode="auto">
          <a:xfrm>
            <a:off x="1201233" y="116632"/>
            <a:ext cx="4811712" cy="5895975"/>
          </a:xfrm>
          <a:prstGeom prst="rect">
            <a:avLst/>
          </a:prstGeom>
          <a:noFill/>
          <a:ln w="9525">
            <a:noFill/>
            <a:miter lim="800000"/>
            <a:headEnd/>
            <a:tailEnd/>
          </a:ln>
        </p:spPr>
      </p:pic>
      <p:sp>
        <p:nvSpPr>
          <p:cNvPr id="7" name="矩形 6"/>
          <p:cNvSpPr>
            <a:spLocks noChangeArrowheads="1"/>
          </p:cNvSpPr>
          <p:nvPr/>
        </p:nvSpPr>
        <p:spPr bwMode="auto">
          <a:xfrm>
            <a:off x="602745" y="5562600"/>
            <a:ext cx="8001000" cy="1016000"/>
          </a:xfrm>
          <a:prstGeom prst="rect">
            <a:avLst/>
          </a:prstGeom>
          <a:noFill/>
          <a:ln w="9525">
            <a:noFill/>
            <a:miter lim="800000"/>
            <a:headEnd/>
            <a:tailEnd/>
          </a:ln>
        </p:spPr>
        <p:txBody>
          <a:bodyPr>
            <a:spAutoFit/>
          </a:bodyPr>
          <a:lstStyle/>
          <a:p>
            <a:r>
              <a:rPr lang="en-US" altLang="zh-CN" sz="2000" b="1" dirty="0">
                <a:solidFill>
                  <a:srgbClr val="FF0000"/>
                </a:solidFill>
                <a:latin typeface="Arial Black" pitchFamily="34" charset="0"/>
              </a:rPr>
              <a:t>“</a:t>
            </a:r>
            <a:r>
              <a:rPr lang="en-US" altLang="zh-CN" sz="2000" dirty="0">
                <a:solidFill>
                  <a:srgbClr val="FF0000"/>
                </a:solidFill>
                <a:latin typeface="Arial Black" pitchFamily="34" charset="0"/>
              </a:rPr>
              <a:t>Those who were trained to fly didn’t know the others. One group of people did not know the other group.”  (</a:t>
            </a:r>
            <a:r>
              <a:rPr lang="en-US" altLang="zh-CN" sz="2000" dirty="0">
                <a:solidFill>
                  <a:schemeClr val="accent2"/>
                </a:solidFill>
                <a:latin typeface="Arial Black" pitchFamily="34" charset="0"/>
              </a:rPr>
              <a:t>Osama Bin Laden, 2001</a:t>
            </a:r>
            <a:r>
              <a:rPr lang="en-US" altLang="zh-CN" sz="2000"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516216" y="3573015"/>
            <a:ext cx="1440160" cy="1573467"/>
          </a:xfrm>
          <a:prstGeom prst="rect">
            <a:avLst/>
          </a:prstGeom>
          <a:noFill/>
          <a:ln w="9525">
            <a:noFill/>
            <a:miter lim="800000"/>
            <a:headEnd/>
            <a:tailEnd/>
          </a:ln>
        </p:spPr>
      </p:pic>
      <p:sp>
        <p:nvSpPr>
          <p:cNvPr id="9" name="云形标注 8"/>
          <p:cNvSpPr/>
          <p:nvPr/>
        </p:nvSpPr>
        <p:spPr>
          <a:xfrm rot="444174">
            <a:off x="5643336" y="3084105"/>
            <a:ext cx="2959199" cy="2456611"/>
          </a:xfrm>
          <a:prstGeom prst="cloudCallout">
            <a:avLst>
              <a:gd name="adj1" fmla="val -40042"/>
              <a:gd name="adj2" fmla="val 4661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323528" y="76200"/>
            <a:ext cx="7829550" cy="760512"/>
          </a:xfrm>
        </p:spPr>
        <p:txBody>
          <a:bodyPr/>
          <a:lstStyle/>
          <a:p>
            <a:pPr>
              <a:defRPr/>
            </a:pPr>
            <a:r>
              <a:rPr lang="zh-CN" altLang="en-US" sz="3600" b="1" dirty="0" smtClean="0">
                <a:solidFill>
                  <a:srgbClr val="C00000"/>
                </a:solidFill>
                <a:latin typeface="Arial Unicode MS" pitchFamily="34" charset="-122"/>
                <a:ea typeface="黑体" pitchFamily="49" charset="-122"/>
              </a:rPr>
              <a:t>强模拟图查询</a:t>
            </a:r>
            <a:endParaRPr lang="zh-CN" altLang="en-US" sz="3600" b="1" dirty="0">
              <a:solidFill>
                <a:srgbClr val="C00000"/>
              </a:solidFill>
              <a:latin typeface="Arial Unicode MS" pitchFamily="34" charset="-122"/>
              <a:ea typeface="黑体" pitchFamily="49" charset="-122"/>
            </a:endParaRPr>
          </a:p>
        </p:txBody>
      </p:sp>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sp>
        <p:nvSpPr>
          <p:cNvPr id="19" name="TextBox 7"/>
          <p:cNvSpPr txBox="1">
            <a:spLocks noChangeArrowheads="1"/>
          </p:cNvSpPr>
          <p:nvPr/>
        </p:nvSpPr>
        <p:spPr bwMode="auto">
          <a:xfrm>
            <a:off x="194483" y="1219399"/>
            <a:ext cx="2172069" cy="769441"/>
          </a:xfrm>
          <a:prstGeom prst="rect">
            <a:avLst/>
          </a:prstGeom>
          <a:noFill/>
          <a:ln w="9525">
            <a:noFill/>
            <a:miter lim="800000"/>
            <a:headEnd/>
            <a:tailEnd/>
          </a:ln>
        </p:spPr>
        <p:txBody>
          <a:bodyPr wrap="square" lIns="0" rIns="0">
            <a:spAutoFit/>
          </a:bodyPr>
          <a:lstStyle/>
          <a:p>
            <a:pPr marL="742950" indent="-285750" algn="ctr" eaLnBrk="0" hangingPunct="0">
              <a:spcBef>
                <a:spcPct val="20000"/>
              </a:spcBef>
            </a:pPr>
            <a:r>
              <a:rPr lang="zh-CN" altLang="en-US" sz="2000" dirty="0" smtClean="0">
                <a:solidFill>
                  <a:srgbClr val="4414BC"/>
                </a:solidFill>
                <a:latin typeface="Arial Unicode MS" pitchFamily="34" charset="-122"/>
                <a:ea typeface="Arial Unicode MS" pitchFamily="34" charset="-122"/>
                <a:cs typeface="Arial Unicode MS" pitchFamily="34" charset="-122"/>
              </a:rPr>
              <a:t>子图同构</a:t>
            </a:r>
            <a:endParaRPr lang="en-US" altLang="zh-CN" sz="2000" dirty="0" smtClean="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a:solidFill>
                <a:srgbClr val="4414BC"/>
              </a:solidFill>
              <a:latin typeface="Arial Unicode MS" pitchFamily="34" charset="-122"/>
              <a:ea typeface="Arial Unicode MS" pitchFamily="34" charset="-122"/>
              <a:cs typeface="Arial Unicode MS" pitchFamily="34" charset="-122"/>
            </a:endParaRPr>
          </a:p>
        </p:txBody>
      </p:sp>
      <p:sp>
        <p:nvSpPr>
          <p:cNvPr id="20" name="TextBox 8"/>
          <p:cNvSpPr txBox="1">
            <a:spLocks noChangeArrowheads="1"/>
          </p:cNvSpPr>
          <p:nvPr/>
        </p:nvSpPr>
        <p:spPr bwMode="auto">
          <a:xfrm>
            <a:off x="2980854" y="1219399"/>
            <a:ext cx="1231106" cy="400110"/>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FF0000"/>
                </a:solidFill>
                <a:latin typeface="Arial Unicode MS" pitchFamily="34" charset="-122"/>
                <a:ea typeface="Arial Unicode MS" pitchFamily="34" charset="-122"/>
                <a:cs typeface="Arial Unicode MS" pitchFamily="34" charset="-122"/>
              </a:rPr>
              <a:t>强模拟</a:t>
            </a:r>
            <a:endParaRPr lang="en-US" altLang="zh-CN" sz="2000" dirty="0">
              <a:solidFill>
                <a:srgbClr val="FF0000"/>
              </a:solidFill>
              <a:latin typeface="Arial Unicode MS" pitchFamily="34" charset="-122"/>
              <a:ea typeface="Arial Unicode MS" pitchFamily="34" charset="-122"/>
              <a:cs typeface="Arial Unicode MS" pitchFamily="34" charset="-122"/>
            </a:endParaRPr>
          </a:p>
        </p:txBody>
      </p:sp>
      <p:sp>
        <p:nvSpPr>
          <p:cNvPr id="21" name="TextBox 9"/>
          <p:cNvSpPr txBox="1">
            <a:spLocks noChangeArrowheads="1"/>
          </p:cNvSpPr>
          <p:nvPr/>
        </p:nvSpPr>
        <p:spPr bwMode="auto">
          <a:xfrm>
            <a:off x="5158382" y="1219399"/>
            <a:ext cx="1231107" cy="400110"/>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C00000"/>
                </a:solidFill>
                <a:latin typeface="Arial Unicode MS" pitchFamily="34" charset="-122"/>
                <a:ea typeface="Arial Unicode MS" pitchFamily="34" charset="-122"/>
                <a:cs typeface="Arial Unicode MS" pitchFamily="34" charset="-122"/>
              </a:rPr>
              <a:t>双模拟</a:t>
            </a:r>
            <a:endParaRPr lang="en-US" altLang="zh-CN" sz="2000" dirty="0">
              <a:solidFill>
                <a:srgbClr val="C00000"/>
              </a:solidFill>
              <a:latin typeface="Arial Unicode MS" pitchFamily="34" charset="-122"/>
              <a:ea typeface="Arial Unicode MS" pitchFamily="34" charset="-122"/>
              <a:cs typeface="Arial Unicode MS" pitchFamily="34" charset="-122"/>
            </a:endParaRPr>
          </a:p>
        </p:txBody>
      </p:sp>
      <p:sp>
        <p:nvSpPr>
          <p:cNvPr id="22" name="TextBox 10"/>
          <p:cNvSpPr txBox="1">
            <a:spLocks noChangeArrowheads="1"/>
          </p:cNvSpPr>
          <p:nvPr/>
        </p:nvSpPr>
        <p:spPr bwMode="auto">
          <a:xfrm>
            <a:off x="7128175" y="1219399"/>
            <a:ext cx="1292020" cy="769441"/>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00B050"/>
                </a:solidFill>
                <a:latin typeface="Arial Unicode MS" pitchFamily="34" charset="-122"/>
                <a:ea typeface="Arial Unicode MS" pitchFamily="34" charset="-122"/>
                <a:cs typeface="Arial Unicode MS" pitchFamily="34" charset="-122"/>
              </a:rPr>
              <a:t>图模拟</a:t>
            </a:r>
            <a:endParaRPr lang="en-US" altLang="zh-CN" sz="2000" dirty="0" smtClean="0">
              <a:solidFill>
                <a:srgbClr val="00B050"/>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23" name="燕尾形 22"/>
          <p:cNvSpPr/>
          <p:nvPr/>
        </p:nvSpPr>
        <p:spPr>
          <a:xfrm>
            <a:off x="2317948"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燕尾形 23"/>
          <p:cNvSpPr/>
          <p:nvPr/>
        </p:nvSpPr>
        <p:spPr>
          <a:xfrm>
            <a:off x="4603948"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燕尾形 24"/>
          <p:cNvSpPr/>
          <p:nvPr/>
        </p:nvSpPr>
        <p:spPr>
          <a:xfrm>
            <a:off x="6818511"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zh-CN" altLang="en-US" sz="2400" dirty="0" smtClean="0">
                <a:solidFill>
                  <a:srgbClr val="FF0000"/>
                </a:solidFill>
                <a:latin typeface="黑体" panose="02010609060101010101" pitchFamily="49" charset="-122"/>
                <a:ea typeface="黑体" panose="02010609060101010101" pitchFamily="49" charset="-122"/>
              </a:rPr>
              <a:t>查询结果保持</a:t>
            </a:r>
            <a:r>
              <a:rPr lang="en-US" altLang="zh-CN" sz="2400" dirty="0" smtClean="0">
                <a:solidFill>
                  <a:srgbClr val="FF0000"/>
                </a:solidFill>
                <a:latin typeface="黑体" panose="02010609060101010101" pitchFamily="49" charset="-122"/>
                <a:ea typeface="黑体" panose="02010609060101010101" pitchFamily="49" charset="-122"/>
              </a:rPr>
              <a:t>70-80%</a:t>
            </a:r>
            <a:r>
              <a:rPr lang="zh-CN" altLang="en-US" sz="2400" dirty="0" smtClean="0">
                <a:solidFill>
                  <a:srgbClr val="FF0000"/>
                </a:solidFill>
                <a:latin typeface="黑体" panose="02010609060101010101" pitchFamily="49" charset="-122"/>
                <a:ea typeface="黑体" panose="02010609060101010101" pitchFamily="49" charset="-122"/>
              </a:rPr>
              <a:t>子图同构结构，效率提高</a:t>
            </a:r>
            <a:r>
              <a:rPr lang="en-US" altLang="zh-CN" sz="2400" dirty="0" smtClean="0">
                <a:solidFill>
                  <a:srgbClr val="FF0000"/>
                </a:solidFill>
                <a:latin typeface="黑体" panose="02010609060101010101" pitchFamily="49" charset="-122"/>
                <a:ea typeface="黑体" panose="02010609060101010101" pitchFamily="49" charset="-122"/>
              </a:rPr>
              <a:t>100</a:t>
            </a:r>
            <a:r>
              <a:rPr lang="zh-CN" altLang="en-US" sz="2400" dirty="0" smtClean="0">
                <a:solidFill>
                  <a:srgbClr val="FF0000"/>
                </a:solidFill>
                <a:latin typeface="黑体" panose="02010609060101010101" pitchFamily="49" charset="-122"/>
                <a:ea typeface="黑体" panose="02010609060101010101" pitchFamily="49" charset="-122"/>
              </a:rPr>
              <a:t>倍！</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3" name="内容占位符 2"/>
          <p:cNvSpPr>
            <a:spLocks noGrp="1"/>
          </p:cNvSpPr>
          <p:nvPr>
            <p:ph idx="1"/>
          </p:nvPr>
        </p:nvSpPr>
        <p:spPr>
          <a:xfrm>
            <a:off x="285720" y="856092"/>
            <a:ext cx="8858280" cy="5237204"/>
          </a:xfrm>
        </p:spPr>
        <p:txBody>
          <a:bodyPr/>
          <a:lstStyle/>
          <a:p>
            <a:r>
              <a:rPr lang="zh-CN" altLang="en-US" sz="2600" dirty="0" smtClean="0"/>
              <a:t>筛选与验证的方法</a:t>
            </a:r>
            <a:r>
              <a:rPr lang="en-US" altLang="zh-CN" sz="2600" baseline="30000" dirty="0" smtClean="0">
                <a:solidFill>
                  <a:srgbClr val="FF0000"/>
                </a:solidFill>
              </a:rPr>
              <a:t> </a:t>
            </a:r>
            <a:r>
              <a:rPr lang="en-US" altLang="zh-CN" sz="2600" dirty="0" smtClean="0"/>
              <a:t>(</a:t>
            </a:r>
            <a:r>
              <a:rPr lang="en-US" altLang="zh-CN" sz="2000" dirty="0" smtClean="0"/>
              <a:t>Filter-and-Verification</a:t>
            </a:r>
            <a:r>
              <a:rPr lang="en-US" altLang="zh-CN" sz="2600" dirty="0" smtClean="0"/>
              <a:t>)</a:t>
            </a:r>
          </a:p>
          <a:p>
            <a:endParaRPr lang="en-US" altLang="zh-CN" sz="2400" dirty="0" smtClean="0"/>
          </a:p>
          <a:p>
            <a:endParaRPr lang="en-US" altLang="zh-CN" sz="2400" dirty="0" smtClean="0"/>
          </a:p>
          <a:p>
            <a:pPr>
              <a:spcBef>
                <a:spcPts val="1200"/>
              </a:spcBef>
            </a:pPr>
            <a:r>
              <a:rPr lang="zh-CN" altLang="en-US" sz="2600" dirty="0" smtClean="0"/>
              <a:t>数据驱动的查询近似方法</a:t>
            </a:r>
            <a:r>
              <a:rPr lang="en-US" altLang="zh-CN" sz="2600" dirty="0" smtClean="0"/>
              <a:t>(</a:t>
            </a:r>
            <a:r>
              <a:rPr lang="en-US" altLang="zh-CN" sz="2000" dirty="0" smtClean="0"/>
              <a:t>Data Driven Query Approximation</a:t>
            </a:r>
            <a:r>
              <a:rPr lang="en-US" altLang="zh-CN" sz="2600" dirty="0" smtClean="0"/>
              <a:t>)</a:t>
            </a:r>
            <a:endParaRPr lang="zh-CN" altLang="en-US" sz="2600" dirty="0" smtClean="0"/>
          </a:p>
          <a:p>
            <a:pPr lvl="1"/>
            <a:r>
              <a:rPr lang="zh-CN" altLang="en-US" dirty="0" smtClean="0"/>
              <a:t>根据数据的特点选取</a:t>
            </a:r>
            <a:r>
              <a:rPr lang="en-US" altLang="zh-CN" dirty="0" smtClean="0"/>
              <a:t>k</a:t>
            </a:r>
            <a:r>
              <a:rPr lang="zh-CN" altLang="en-US" dirty="0" smtClean="0"/>
              <a:t>个</a:t>
            </a:r>
            <a:r>
              <a:rPr lang="en-US" altLang="zh-CN" dirty="0" smtClean="0"/>
              <a:t>(k</a:t>
            </a:r>
            <a:r>
              <a:rPr lang="zh-CN" altLang="en-US" dirty="0" smtClean="0"/>
              <a:t>是个小的常数，比如</a:t>
            </a:r>
            <a:r>
              <a:rPr lang="en-US" altLang="zh-CN" dirty="0" smtClean="0"/>
              <a:t>10</a:t>
            </a:r>
            <a:r>
              <a:rPr lang="zh-CN" altLang="en-US" dirty="0" smtClean="0"/>
              <a:t>或</a:t>
            </a:r>
            <a:r>
              <a:rPr lang="en-US" altLang="zh-CN" dirty="0" smtClean="0"/>
              <a:t>15)</a:t>
            </a:r>
          </a:p>
          <a:p>
            <a:pPr lvl="1"/>
            <a:endParaRPr lang="en-US" altLang="zh-CN" sz="1800" dirty="0" smtClean="0"/>
          </a:p>
          <a:p>
            <a:pPr lvl="1"/>
            <a:endParaRPr lang="en-US" altLang="zh-CN" sz="1800" dirty="0" smtClean="0"/>
          </a:p>
          <a:p>
            <a:pPr lvl="1"/>
            <a:endParaRPr lang="en-US" altLang="zh-CN" sz="1800" dirty="0" smtClean="0"/>
          </a:p>
          <a:p>
            <a:r>
              <a:rPr lang="zh-CN" altLang="en-US" sz="2600" dirty="0" smtClean="0"/>
              <a:t>实验结果 </a:t>
            </a:r>
            <a:r>
              <a:rPr lang="en-US" altLang="zh-CN" sz="2600" dirty="0" smtClean="0"/>
              <a:t>(With the state of the art solution</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6" name="矩形 5"/>
          <p:cNvSpPr/>
          <p:nvPr/>
        </p:nvSpPr>
        <p:spPr>
          <a:xfrm>
            <a:off x="0" y="6021288"/>
            <a:ext cx="9144000" cy="830997"/>
          </a:xfrm>
          <a:prstGeom prst="rect">
            <a:avLst/>
          </a:prstGeom>
          <a:ln>
            <a:solidFill>
              <a:srgbClr val="000099"/>
            </a:solidFill>
          </a:ln>
        </p:spPr>
        <p:txBody>
          <a:bodyPr wrap="square">
            <a:spAutoFit/>
          </a:bodyPr>
          <a:lstStyle/>
          <a:p>
            <a:r>
              <a:rPr lang="en-US" altLang="zh-CN" sz="1200" dirty="0" smtClean="0"/>
              <a:t>P. </a:t>
            </a:r>
            <a:r>
              <a:rPr lang="en-US" altLang="zh-CN" sz="1200" dirty="0" err="1" smtClean="0"/>
              <a:t>Bogdanov</a:t>
            </a:r>
            <a:r>
              <a:rPr lang="en-US" altLang="zh-CN" sz="1200" dirty="0" smtClean="0"/>
              <a:t>, M. </a:t>
            </a:r>
            <a:r>
              <a:rPr lang="en-US" altLang="zh-CN" sz="1200" dirty="0" err="1" smtClean="0"/>
              <a:t>Mongiov</a:t>
            </a:r>
            <a:r>
              <a:rPr lang="en-US" altLang="zh-CN" sz="1200" dirty="0" smtClean="0"/>
              <a:t>, and A. K. Singh. Mining heavy </a:t>
            </a:r>
            <a:r>
              <a:rPr lang="en-US" altLang="zh-CN" sz="1200" dirty="0" err="1" smtClean="0"/>
              <a:t>subgraphs</a:t>
            </a:r>
            <a:r>
              <a:rPr lang="en-US" altLang="zh-CN" sz="1200" dirty="0" smtClean="0"/>
              <a:t> in time-evolving networks. In ICDM, 2011.</a:t>
            </a:r>
          </a:p>
          <a:p>
            <a:pPr>
              <a:spcBef>
                <a:spcPts val="0"/>
              </a:spcBef>
            </a:pPr>
            <a:r>
              <a:rPr lang="en-US" altLang="zh-CN" sz="1200" dirty="0" err="1" smtClean="0">
                <a:solidFill>
                  <a:schemeClr val="tx2"/>
                </a:solidFill>
              </a:rPr>
              <a:t>Haixing</a:t>
            </a:r>
            <a:r>
              <a:rPr lang="en-US" altLang="zh-CN" sz="1200" dirty="0" smtClean="0">
                <a:solidFill>
                  <a:schemeClr val="tx2"/>
                </a:solidFill>
              </a:rPr>
              <a:t> Huang, </a:t>
            </a:r>
            <a:r>
              <a:rPr lang="en-US" altLang="zh-CN" sz="1200" dirty="0" err="1" smtClean="0">
                <a:solidFill>
                  <a:schemeClr val="tx2"/>
                </a:solidFill>
              </a:rPr>
              <a:t>Jinghe</a:t>
            </a:r>
            <a:r>
              <a:rPr lang="en-US" altLang="zh-CN" sz="1200" dirty="0" smtClean="0">
                <a:solidFill>
                  <a:schemeClr val="tx2"/>
                </a:solidFill>
              </a:rPr>
              <a:t> Song, </a:t>
            </a:r>
            <a:r>
              <a:rPr lang="en-US" altLang="zh-CN" sz="1200" dirty="0" err="1" smtClean="0">
                <a:solidFill>
                  <a:schemeClr val="tx2"/>
                </a:solidFill>
              </a:rPr>
              <a:t>Xuelian</a:t>
            </a:r>
            <a:r>
              <a:rPr lang="en-US" altLang="zh-CN" sz="1200" dirty="0" smtClean="0">
                <a:solidFill>
                  <a:schemeClr val="tx2"/>
                </a:solidFill>
              </a:rPr>
              <a:t> Lin, </a:t>
            </a:r>
            <a:r>
              <a:rPr lang="en-US" altLang="zh-CN" sz="1200" dirty="0" err="1" smtClean="0">
                <a:solidFill>
                  <a:schemeClr val="tx2"/>
                </a:solidFill>
              </a:rPr>
              <a:t>Shuai</a:t>
            </a:r>
            <a:r>
              <a:rPr lang="en-US" altLang="zh-CN" sz="1200" dirty="0" smtClean="0">
                <a:solidFill>
                  <a:schemeClr val="tx2"/>
                </a:solidFill>
              </a:rPr>
              <a:t> Ma, </a:t>
            </a:r>
            <a:r>
              <a:rPr lang="en-US" altLang="zh-CN" sz="1200" dirty="0" err="1" smtClean="0">
                <a:solidFill>
                  <a:schemeClr val="tx2"/>
                </a:solidFill>
              </a:rPr>
              <a:t>Jinpeng</a:t>
            </a:r>
            <a:r>
              <a:rPr lang="en-US" altLang="zh-CN" sz="1200" dirty="0" smtClean="0">
                <a:solidFill>
                  <a:schemeClr val="tx2"/>
                </a:solidFill>
              </a:rPr>
              <a:t> </a:t>
            </a:r>
            <a:r>
              <a:rPr lang="en-US" altLang="zh-CN" sz="1200" dirty="0" err="1" smtClean="0">
                <a:solidFill>
                  <a:schemeClr val="tx2"/>
                </a:solidFill>
              </a:rPr>
              <a:t>Huai</a:t>
            </a:r>
            <a:r>
              <a:rPr lang="en-US" altLang="zh-CN" sz="1200" dirty="0" smtClean="0">
                <a:solidFill>
                  <a:schemeClr val="tx2"/>
                </a:solidFill>
              </a:rPr>
              <a:t>, </a:t>
            </a:r>
            <a:r>
              <a:rPr lang="en-US" altLang="zh-CN" sz="1200" dirty="0" err="1" smtClean="0">
                <a:solidFill>
                  <a:schemeClr val="tx2"/>
                </a:solidFill>
              </a:rPr>
              <a:t>TGraph</a:t>
            </a:r>
            <a:r>
              <a:rPr lang="en-US" altLang="zh-CN" sz="1200" dirty="0" smtClean="0">
                <a:solidFill>
                  <a:schemeClr val="tx2"/>
                </a:solidFill>
              </a:rPr>
              <a:t>: A Temporal Graph Data Management System (demo</a:t>
            </a:r>
            <a:r>
              <a:rPr lang="en-US" altLang="zh-CN" sz="1200" b="1" dirty="0" smtClean="0">
                <a:solidFill>
                  <a:schemeClr val="tx2"/>
                </a:solidFill>
                <a:ea typeface="黑体" pitchFamily="49" charset="-122"/>
              </a:rPr>
              <a:t>), </a:t>
            </a:r>
            <a:r>
              <a:rPr lang="en-US" altLang="zh-CN" sz="1200" b="1" dirty="0" smtClean="0">
                <a:solidFill>
                  <a:srgbClr val="C00000"/>
                </a:solidFill>
                <a:ea typeface="黑体" pitchFamily="49" charset="-122"/>
              </a:rPr>
              <a:t>CIKM 2016.</a:t>
            </a:r>
          </a:p>
          <a:p>
            <a:pPr>
              <a:spcBef>
                <a:spcPts val="0"/>
              </a:spcBef>
            </a:pPr>
            <a:r>
              <a:rPr lang="en-US" altLang="zh-CN" sz="1200" dirty="0" err="1" smtClean="0">
                <a:ea typeface="黑体" pitchFamily="49" charset="-122"/>
              </a:rPr>
              <a:t>Shuai</a:t>
            </a:r>
            <a:r>
              <a:rPr lang="en-US" altLang="zh-CN" sz="1200" dirty="0" smtClean="0">
                <a:ea typeface="黑体" pitchFamily="49" charset="-122"/>
              </a:rPr>
              <a:t> Ma, </a:t>
            </a:r>
            <a:r>
              <a:rPr lang="en-US" altLang="zh-CN" sz="1200" dirty="0" err="1" smtClean="0">
                <a:ea typeface="黑体" pitchFamily="49" charset="-122"/>
              </a:rPr>
              <a:t>Renjun</a:t>
            </a:r>
            <a:r>
              <a:rPr lang="en-US" altLang="zh-CN" sz="1200" dirty="0" smtClean="0">
                <a:ea typeface="黑体" pitchFamily="49" charset="-122"/>
              </a:rPr>
              <a:t> </a:t>
            </a:r>
            <a:r>
              <a:rPr lang="en-US" altLang="zh-CN" sz="1200" dirty="0" err="1" smtClean="0">
                <a:ea typeface="黑体" pitchFamily="49" charset="-122"/>
              </a:rPr>
              <a:t>Hu</a:t>
            </a:r>
            <a:r>
              <a:rPr lang="en-US" altLang="zh-CN" sz="1200" dirty="0" smtClean="0">
                <a:ea typeface="黑体" pitchFamily="49" charset="-122"/>
              </a:rPr>
              <a:t>, </a:t>
            </a:r>
            <a:r>
              <a:rPr lang="en-US" altLang="zh-CN" sz="1200" dirty="0" err="1" smtClean="0">
                <a:ea typeface="黑体" pitchFamily="49" charset="-122"/>
              </a:rPr>
              <a:t>Luoshu</a:t>
            </a:r>
            <a:r>
              <a:rPr lang="en-US" altLang="zh-CN" sz="1200" dirty="0" smtClean="0">
                <a:ea typeface="黑体" pitchFamily="49" charset="-122"/>
              </a:rPr>
              <a:t> Wang, </a:t>
            </a:r>
            <a:r>
              <a:rPr lang="en-US" altLang="zh-CN" sz="1200" dirty="0" err="1" smtClean="0">
                <a:ea typeface="黑体" pitchFamily="49" charset="-122"/>
              </a:rPr>
              <a:t>Xuelian</a:t>
            </a:r>
            <a:r>
              <a:rPr lang="en-US" altLang="zh-CN" sz="1200" dirty="0" smtClean="0">
                <a:ea typeface="黑体" pitchFamily="49" charset="-122"/>
              </a:rPr>
              <a:t> Lin, </a:t>
            </a:r>
            <a:r>
              <a:rPr lang="en-US" altLang="zh-CN" sz="1200" dirty="0" err="1" smtClean="0">
                <a:ea typeface="黑体" pitchFamily="49" charset="-122"/>
              </a:rPr>
              <a:t>Jinpeng</a:t>
            </a:r>
            <a:r>
              <a:rPr lang="en-US" altLang="zh-CN" sz="1200" dirty="0" smtClean="0">
                <a:ea typeface="黑体" pitchFamily="49" charset="-122"/>
              </a:rPr>
              <a:t> </a:t>
            </a:r>
            <a:r>
              <a:rPr lang="en-US" altLang="zh-CN" sz="1200" dirty="0" err="1" smtClean="0">
                <a:ea typeface="黑体" pitchFamily="49" charset="-122"/>
              </a:rPr>
              <a:t>Huai</a:t>
            </a:r>
            <a:r>
              <a:rPr lang="en-US" altLang="zh-CN" sz="1200" dirty="0" smtClean="0">
                <a:ea typeface="黑体" pitchFamily="49" charset="-122"/>
              </a:rPr>
              <a:t>, Fast Computation of Temporal Dense </a:t>
            </a:r>
            <a:r>
              <a:rPr lang="en-US" altLang="zh-CN" sz="1200" dirty="0" err="1" smtClean="0">
                <a:ea typeface="黑体" pitchFamily="49" charset="-122"/>
              </a:rPr>
              <a:t>Subgraphs</a:t>
            </a:r>
            <a:r>
              <a:rPr lang="en-US" altLang="zh-CN" sz="1200" dirty="0" smtClean="0">
                <a:ea typeface="黑体" pitchFamily="49" charset="-122"/>
              </a:rPr>
              <a:t>, </a:t>
            </a:r>
            <a:r>
              <a:rPr lang="en-US" altLang="zh-CN" sz="1200" b="1" dirty="0" smtClean="0">
                <a:solidFill>
                  <a:srgbClr val="C00000"/>
                </a:solidFill>
                <a:ea typeface="黑体" pitchFamily="49" charset="-122"/>
              </a:rPr>
              <a:t>draft</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zh-CN" altLang="en-US" sz="2400" dirty="0" smtClean="0">
                <a:latin typeface="Arial Unicode MS" pitchFamily="34" charset="-122"/>
                <a:ea typeface="+mn-ea"/>
              </a:rPr>
              <a:t>过滤掉</a:t>
            </a:r>
            <a:r>
              <a:rPr lang="en-US" altLang="zh-CN" sz="2400" dirty="0" smtClean="0">
                <a:solidFill>
                  <a:srgbClr val="FF0000"/>
                </a:solidFill>
                <a:latin typeface="Arial Unicode MS" pitchFamily="34" charset="-122"/>
                <a:ea typeface="+mn-ea"/>
              </a:rPr>
              <a:t>95%</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284984"/>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725144"/>
          <a:ext cx="6048671" cy="1188720"/>
        </p:xfrm>
        <a:graphic>
          <a:graphicData uri="http://schemas.openxmlformats.org/drawingml/2006/table">
            <a:tbl>
              <a:tblPr firstRow="1" bandRow="1">
                <a:tableStyleId>{5C22544A-7EE6-4342-B048-85BDC9FD1C3A}</a:tableStyleId>
              </a:tblPr>
              <a:tblGrid>
                <a:gridCol w="2769271"/>
                <a:gridCol w="1530387"/>
                <a:gridCol w="1749013"/>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zh-CN" altLang="en-US" sz="2000" dirty="0" smtClean="0">
                          <a:solidFill>
                            <a:schemeClr val="tx1"/>
                          </a:solidFill>
                        </a:rPr>
                        <a:t>准确性</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效率</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100.25%</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4,870</a:t>
                      </a:r>
                      <a:r>
                        <a:rPr lang="zh-CN" altLang="en-US" sz="2000" b="1" dirty="0" smtClean="0">
                          <a:solidFill>
                            <a:srgbClr val="FF0000"/>
                          </a:solidFill>
                        </a:rPr>
                        <a:t>倍</a:t>
                      </a: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99.69%</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1,468</a:t>
                      </a:r>
                      <a:r>
                        <a:rPr lang="zh-CN" altLang="en-US" sz="2000" b="1" dirty="0" smtClean="0">
                          <a:solidFill>
                            <a:srgbClr val="FF0000"/>
                          </a:solidFill>
                        </a:rPr>
                        <a:t>倍</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Finding Dense </a:t>
            </a:r>
            <a:r>
              <a:rPr lang="en-US" altLang="zh-CN" sz="1400" dirty="0" err="1" smtClean="0">
                <a:ea typeface="黑体" pitchFamily="49" charset="-122"/>
              </a:rPr>
              <a:t>Subgraphs</a:t>
            </a:r>
            <a:r>
              <a:rPr lang="en-US" altLang="zh-CN" sz="1400" dirty="0" smtClean="0">
                <a:ea typeface="黑体" pitchFamily="49" charset="-122"/>
              </a:rPr>
              <a:t> in Temporal Networks, </a:t>
            </a:r>
            <a:r>
              <a:rPr lang="en-US" altLang="zh-CN" sz="1400" b="1" dirty="0" smtClean="0">
                <a:solidFill>
                  <a:srgbClr val="C00000"/>
                </a:solidFill>
                <a:ea typeface="黑体" pitchFamily="49" charset="-122"/>
              </a:rPr>
              <a:t>under review</a:t>
            </a:r>
            <a:endParaRPr lang="zh-CN" altLang="en-US" sz="1400" b="1" dirty="0">
              <a:solidFill>
                <a:srgbClr val="C00000"/>
              </a:solidFill>
            </a:endParaRPr>
          </a:p>
        </p:txBody>
      </p:sp>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sp>
        <p:nvSpPr>
          <p:cNvPr id="13" name="矩形 12"/>
          <p:cNvSpPr/>
          <p:nvPr/>
        </p:nvSpPr>
        <p:spPr>
          <a:xfrm>
            <a:off x="251520" y="980728"/>
            <a:ext cx="4572000" cy="1477328"/>
          </a:xfrm>
          <a:prstGeom prst="rect">
            <a:avLst/>
          </a:prstGeom>
        </p:spPr>
        <p:txBody>
          <a:bodyPr>
            <a:spAutoFit/>
          </a:bodyPr>
          <a:lstStyle/>
          <a:p>
            <a:r>
              <a:rPr lang="zh-CN" altLang="en-US" dirty="0" smtClean="0">
                <a:latin typeface="+mn-ea"/>
                <a:ea typeface="+mn-ea"/>
              </a:rPr>
              <a:t>在演化生物学中，</a:t>
            </a:r>
            <a:r>
              <a:rPr lang="zh-CN" altLang="en-US" b="1" dirty="0" smtClean="0">
                <a:solidFill>
                  <a:srgbClr val="FF0000"/>
                </a:solidFill>
                <a:latin typeface="+mn-ea"/>
                <a:ea typeface="+mn-ea"/>
              </a:rPr>
              <a:t>趋同演化</a:t>
            </a:r>
            <a:r>
              <a:rPr lang="zh-CN" altLang="en-US" dirty="0" smtClean="0">
                <a:latin typeface="+mn-ea"/>
                <a:ea typeface="+mn-ea"/>
              </a:rPr>
              <a:t>（</a:t>
            </a:r>
            <a:r>
              <a:rPr lang="en-US" altLang="zh-CN" dirty="0" smtClean="0">
                <a:latin typeface="+mn-ea"/>
                <a:ea typeface="+mn-ea"/>
              </a:rPr>
              <a:t>Convergent evolution</a:t>
            </a:r>
            <a:r>
              <a:rPr lang="zh-CN" altLang="en-US" dirty="0" smtClean="0">
                <a:latin typeface="+mn-ea"/>
                <a:ea typeface="+mn-ea"/>
              </a:rPr>
              <a:t>）指的是两种不具亲缘关系的动物</a:t>
            </a:r>
            <a:r>
              <a:rPr lang="en-US" altLang="zh-CN" dirty="0" smtClean="0">
                <a:latin typeface="+mn-ea"/>
                <a:ea typeface="+mn-ea"/>
              </a:rPr>
              <a:t>/</a:t>
            </a:r>
            <a:r>
              <a:rPr lang="zh-CN" altLang="en-US" dirty="0" smtClean="0">
                <a:latin typeface="+mn-ea"/>
                <a:ea typeface="+mn-ea"/>
              </a:rPr>
              <a:t>植物长期生活在相同或相似的环境，或曰生态系统，它们因应需要而发展出相同功能的器官的现象，即同功器官</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23528" y="2564904"/>
            <a:ext cx="8640960" cy="1048544"/>
          </a:xfrm>
          <a:prstGeom prst="rect">
            <a:avLst/>
          </a:prstGeom>
        </p:spPr>
        <p:txBody>
          <a:bodyPr/>
          <a:lstStyle/>
          <a:p>
            <a:pPr lvl="0" algn="ctr" eaLnBrk="0" hangingPunct="0">
              <a:defRPr/>
            </a:pPr>
            <a:r>
              <a:rPr lang="zh-CN" altLang="en-US" sz="3600" b="1" kern="0" dirty="0" smtClean="0">
                <a:solidFill>
                  <a:srgbClr val="C00000"/>
                </a:solidFill>
                <a:latin typeface="+mj-lt"/>
                <a:ea typeface="+mj-ea"/>
                <a:cs typeface="+mj-cs"/>
              </a:rPr>
              <a:t>大图搜索的数据技术</a:t>
            </a:r>
            <a:endParaRPr lang="zh-CN" altLang="en-US" sz="2800" b="1" kern="0" dirty="0" smtClean="0">
              <a:solidFill>
                <a:srgbClr val="C00000"/>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Data Techniques for Big Graph Search</a:t>
            </a:r>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3</a:t>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数据近似技术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224136"/>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zh-CN" altLang="en-US" sz="2400" dirty="0" smtClean="0">
                <a:solidFill>
                  <a:srgbClr val="FF0000"/>
                </a:solidFill>
                <a:latin typeface="+mj-lt"/>
                <a:ea typeface="黑体" pitchFamily="49" charset="-122"/>
                <a:cs typeface="Times New Roman" pitchFamily="18" charset="0"/>
              </a:rPr>
              <a:t>主要思想</a:t>
            </a:r>
            <a:r>
              <a:rPr lang="zh-CN" altLang="en-US" sz="2400" dirty="0" smtClean="0">
                <a:solidFill>
                  <a:srgbClr val="000000"/>
                </a:solidFill>
                <a:latin typeface="+mj-lt"/>
                <a:ea typeface="黑体" pitchFamily="49" charset="-122"/>
                <a:cs typeface="Times New Roman" pitchFamily="18" charset="0"/>
              </a:rPr>
              <a:t>：对一类查询复杂性高的查询语言</a:t>
            </a:r>
            <a:r>
              <a:rPr lang="en-US" altLang="zh-CN" sz="2400" dirty="0" smtClean="0">
                <a:latin typeface="+mj-lt"/>
                <a:ea typeface="黑体" pitchFamily="49" charset="-122"/>
                <a:cs typeface="Times New Roman" pitchFamily="18" charset="0"/>
              </a:rPr>
              <a:t>Q</a:t>
            </a:r>
            <a:r>
              <a:rPr lang="en-US" altLang="zh-CN" sz="2400" dirty="0" smtClean="0">
                <a:solidFill>
                  <a:srgbClr val="000000"/>
                </a:solidFill>
                <a:latin typeface="+mj-lt"/>
                <a:ea typeface="黑体" pitchFamily="49" charset="-122"/>
                <a:cs typeface="Times New Roman" pitchFamily="18" charset="0"/>
              </a:rPr>
              <a:t> </a:t>
            </a:r>
            <a:r>
              <a:rPr lang="zh-CN" altLang="en-US" sz="2400" dirty="0" smtClean="0">
                <a:solidFill>
                  <a:srgbClr val="000000"/>
                </a:solidFill>
                <a:latin typeface="+mj-lt"/>
                <a:ea typeface="黑体" pitchFamily="49" charset="-122"/>
                <a:cs typeface="Times New Roman" pitchFamily="18" charset="0"/>
              </a:rPr>
              <a:t>，将查询数据</a:t>
            </a:r>
            <a:r>
              <a:rPr lang="en-US" altLang="zh-CN" sz="2400" dirty="0" smtClean="0">
                <a:solidFill>
                  <a:srgbClr val="C00000"/>
                </a:solidFill>
                <a:latin typeface="+mj-lt"/>
                <a:ea typeface="黑体" pitchFamily="49" charset="-122"/>
                <a:cs typeface="Times New Roman" pitchFamily="18" charset="0"/>
              </a:rPr>
              <a:t>D</a:t>
            </a:r>
            <a:r>
              <a:rPr lang="zh-CN" altLang="en-US" sz="2400" dirty="0" smtClean="0">
                <a:solidFill>
                  <a:srgbClr val="000000"/>
                </a:solidFill>
                <a:latin typeface="+mj-lt"/>
                <a:ea typeface="黑体" pitchFamily="49" charset="-122"/>
                <a:cs typeface="Times New Roman" pitchFamily="18" charset="0"/>
              </a:rPr>
              <a:t>变换机器能够高效处理的较小量</a:t>
            </a:r>
            <a:r>
              <a:rPr lang="en-US" altLang="zh-CN" sz="2400" dirty="0" smtClean="0">
                <a:solidFill>
                  <a:srgbClr val="C00000"/>
                </a:solidFill>
                <a:latin typeface="+mj-lt"/>
                <a:ea typeface="黑体" pitchFamily="49" charset="-122"/>
                <a:cs typeface="Times New Roman" pitchFamily="18" charset="0"/>
              </a:rPr>
              <a:t>D’ </a:t>
            </a:r>
            <a:r>
              <a:rPr lang="zh-CN" altLang="en-US" sz="2400" dirty="0" smtClean="0">
                <a:latin typeface="+mj-lt"/>
                <a:ea typeface="黑体" pitchFamily="49" charset="-122"/>
                <a:cs typeface="Times New Roman" pitchFamily="18" charset="0"/>
              </a:rPr>
              <a:t>，并且尽量不影响查询结果的准确性。</a:t>
            </a:r>
            <a:endParaRPr lang="en-GB" altLang="zh-CN" sz="2400" dirty="0">
              <a:latin typeface="+mj-lt"/>
              <a:ea typeface="黑体" pitchFamily="49" charset="-122"/>
              <a:cs typeface="Times New Roman" pitchFamily="18" charset="0"/>
            </a:endParaRPr>
          </a:p>
        </p:txBody>
      </p:sp>
      <p:grpSp>
        <p:nvGrpSpPr>
          <p:cNvPr id="3" name="组合 15"/>
          <p:cNvGrpSpPr/>
          <p:nvPr/>
        </p:nvGrpSpPr>
        <p:grpSpPr>
          <a:xfrm>
            <a:off x="2555776" y="2420888"/>
            <a:ext cx="4101097" cy="935534"/>
            <a:chOff x="2555776" y="3789040"/>
            <a:chExt cx="4101097" cy="935534"/>
          </a:xfrm>
        </p:grpSpPr>
        <p:sp>
          <p:nvSpPr>
            <p:cNvPr id="6" name="TextBox 3"/>
            <p:cNvSpPr txBox="1">
              <a:spLocks noChangeArrowheads="1"/>
            </p:cNvSpPr>
            <p:nvPr/>
          </p:nvSpPr>
          <p:spPr bwMode="auto">
            <a:xfrm>
              <a:off x="3347864" y="3789040"/>
              <a:ext cx="2592288" cy="584775"/>
            </a:xfrm>
            <a:prstGeom prst="rect">
              <a:avLst/>
            </a:prstGeom>
            <a:noFill/>
            <a:ln w="9525">
              <a:noFill/>
              <a:miter lim="800000"/>
              <a:headEnd/>
              <a:tailEnd/>
            </a:ln>
          </p:spPr>
          <p:txBody>
            <a:bodyPr wrap="square">
              <a:spAutoFit/>
            </a:bodyPr>
            <a:lstStyle/>
            <a:p>
              <a:pPr algn="ctr"/>
              <a:r>
                <a:rPr lang="zh-CN" altLang="en-US" sz="3200" dirty="0" smtClean="0">
                  <a:solidFill>
                    <a:srgbClr val="C00000"/>
                  </a:solidFill>
                  <a:latin typeface="Rockwell" pitchFamily="18" charset="0"/>
                  <a:sym typeface="Symbol" pitchFamily="18" charset="2"/>
                </a:rPr>
                <a:t> </a:t>
              </a:r>
              <a:r>
                <a:rPr lang="en-US" altLang="zh-CN" sz="2000"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7" name="Straight Arrow Connector 5"/>
            <p:cNvCxnSpPr/>
            <p:nvPr/>
          </p:nvCxnSpPr>
          <p:spPr bwMode="auto">
            <a:xfrm>
              <a:off x="370787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85825" cy="460375"/>
            </a:xfrm>
            <a:prstGeom prst="rect">
              <a:avLst/>
            </a:prstGeom>
            <a:noFill/>
            <a:ln w="9525">
              <a:noFill/>
              <a:miter lim="800000"/>
              <a:headEnd/>
              <a:tailEnd/>
            </a:ln>
          </p:spPr>
          <p:txBody>
            <a:bodyPr wrap="none">
              <a:spAutoFit/>
            </a:bodyPr>
            <a:lstStyle/>
            <a:p>
              <a:pPr algn="ctr"/>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9" name="TextBox 19"/>
            <p:cNvSpPr txBox="1">
              <a:spLocks noChangeArrowheads="1"/>
            </p:cNvSpPr>
            <p:nvPr/>
          </p:nvSpPr>
          <p:spPr bwMode="auto">
            <a:xfrm>
              <a:off x="5603379" y="4221088"/>
              <a:ext cx="1053494" cy="461665"/>
            </a:xfrm>
            <a:prstGeom prst="rect">
              <a:avLst/>
            </a:prstGeom>
            <a:noFill/>
            <a:ln w="9525">
              <a:noFill/>
              <a:miter lim="800000"/>
              <a:headEnd/>
              <a:tailEnd/>
            </a:ln>
          </p:spPr>
          <p:txBody>
            <a:bodyPr wrap="none">
              <a:spAutoFit/>
            </a:bodyPr>
            <a:lstStyle/>
            <a:p>
              <a:pPr algn="ctr"/>
              <a:r>
                <a:rPr lang="en-US" altLang="zh-CN" sz="2400" dirty="0" smtClean="0">
                  <a:latin typeface="Rockwell" pitchFamily="18" charset="0"/>
                  <a:sym typeface="Symbol" pitchFamily="18" charset="2"/>
                </a:rPr>
                <a:t>Q</a:t>
              </a:r>
              <a:r>
                <a:rPr lang="en-US" altLang="zh-CN" sz="2400" dirty="0" smtClean="0">
                  <a:solidFill>
                    <a:srgbClr val="FF0000"/>
                  </a:solidFill>
                  <a:latin typeface="Rockwell" pitchFamily="18" charset="0"/>
                  <a:sym typeface="Symbol" pitchFamily="18" charset="2"/>
                </a:rPr>
                <a:t> </a:t>
              </a:r>
              <a:r>
                <a:rPr lang="en-US" altLang="zh-CN" sz="2400" dirty="0" smtClean="0">
                  <a:latin typeface="Rockwell" pitchFamily="18" charset="0"/>
                  <a:sym typeface="Symbol" pitchFamily="18" charset="2"/>
                </a:rPr>
                <a:t>(</a:t>
              </a:r>
              <a:r>
                <a:rPr lang="en-GB" altLang="zh-CN" sz="2400" dirty="0" smtClean="0">
                  <a:solidFill>
                    <a:srgbClr val="FF0000"/>
                  </a:solidFill>
                  <a:latin typeface="Rockwell" pitchFamily="18" charset="0"/>
                  <a:sym typeface="Symbol" pitchFamily="18" charset="2"/>
                </a:rPr>
                <a:t>D</a:t>
              </a:r>
              <a:r>
                <a:rPr lang="en-US" altLang="zh-CN" sz="2400" dirty="0" smtClean="0">
                  <a:solidFill>
                    <a:srgbClr val="FF0000"/>
                  </a:solidFill>
                  <a:latin typeface="Rockwell" pitchFamily="18" charset="0"/>
                  <a:sym typeface="Symbol" pitchFamily="18" charset="2"/>
                </a:rPr>
                <a:t>’</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14" name="TextBox 13"/>
          <p:cNvSpPr txBox="1"/>
          <p:nvPr/>
        </p:nvSpPr>
        <p:spPr>
          <a:xfrm>
            <a:off x="35496" y="5838362"/>
            <a:ext cx="8999984" cy="470958"/>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b="1" dirty="0" smtClean="0">
                <a:solidFill>
                  <a:srgbClr val="FF0000"/>
                </a:solidFill>
                <a:latin typeface="Arial Unicode MS" pitchFamily="34" charset="-122"/>
                <a:ea typeface="黑体" pitchFamily="49" charset="-122"/>
                <a:cs typeface="Arial Unicode MS" pitchFamily="34" charset="-122"/>
                <a:sym typeface="Wingdings" pitchFamily="2" charset="2"/>
              </a:rPr>
              <a:t>挑战</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 </a:t>
            </a:r>
            <a:r>
              <a:rPr lang="en-US" altLang="zh-CN" sz="2400" b="1" dirty="0" smtClean="0">
                <a:latin typeface="Arial Unicode MS" pitchFamily="34" charset="-122"/>
                <a:ea typeface="黑体" pitchFamily="49" charset="-122"/>
                <a:cs typeface="Arial Unicode MS" pitchFamily="34" charset="-122"/>
                <a:sym typeface="Wingdings" pitchFamily="2" charset="2"/>
              </a:rPr>
              <a:t> </a:t>
            </a:r>
            <a:r>
              <a:rPr lang="zh-CN" altLang="en-US" sz="2400" b="1" dirty="0" smtClean="0">
                <a:latin typeface="Arial Unicode MS" pitchFamily="34" charset="-122"/>
                <a:ea typeface="黑体" pitchFamily="49" charset="-122"/>
                <a:cs typeface="Arial Unicode MS" pitchFamily="34" charset="-122"/>
                <a:sym typeface="Wingdings" pitchFamily="2" charset="2"/>
              </a:rPr>
              <a:t>平衡查询的效率和查询的准确性</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a:t>
            </a: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grpSp>
        <p:nvGrpSpPr>
          <p:cNvPr id="10" name="组合 17"/>
          <p:cNvGrpSpPr/>
          <p:nvPr/>
        </p:nvGrpSpPr>
        <p:grpSpPr>
          <a:xfrm>
            <a:off x="1331640" y="3935958"/>
            <a:ext cx="6768752" cy="1581274"/>
            <a:chOff x="1331640" y="2564904"/>
            <a:chExt cx="6768752" cy="1581274"/>
          </a:xfrm>
        </p:grpSpPr>
        <p:sp>
          <p:nvSpPr>
            <p:cNvPr id="16" name="TextBox 19"/>
            <p:cNvSpPr txBox="1">
              <a:spLocks noChangeArrowheads="1"/>
            </p:cNvSpPr>
            <p:nvPr/>
          </p:nvSpPr>
          <p:spPr bwMode="auto">
            <a:xfrm>
              <a:off x="2339752" y="3068960"/>
              <a:ext cx="4680520" cy="1077218"/>
            </a:xfrm>
            <a:prstGeom prst="rect">
              <a:avLst/>
            </a:prstGeom>
            <a:noFill/>
            <a:ln w="9525">
              <a:noFill/>
              <a:miter lim="800000"/>
              <a:headEnd/>
              <a:tailEnd/>
            </a:ln>
          </p:spPr>
          <p:txBody>
            <a:bodyPr wrap="square">
              <a:spAutoFit/>
            </a:bodyPr>
            <a:lstStyle/>
            <a:p>
              <a:pPr algn="ctr"/>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pPr algn="ctr"/>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1331640" y="2564904"/>
              <a:ext cx="6768752" cy="400110"/>
            </a:xfrm>
            <a:prstGeom prst="rect">
              <a:avLst/>
            </a:prstGeom>
          </p:spPr>
          <p:txBody>
            <a:bodyPr wrap="square">
              <a:spAutoFit/>
            </a:bodyPr>
            <a:lstStyle/>
            <a:p>
              <a:pPr algn="ctr"/>
              <a:r>
                <a:rPr lang="zh-CN" altLang="en-US" sz="2000" b="1" dirty="0" smtClean="0">
                  <a:solidFill>
                    <a:srgbClr val="FF0000"/>
                  </a:solidFill>
                  <a:ea typeface="黑体" pitchFamily="49" charset="-122"/>
                </a:rPr>
                <a:t>二八定律</a:t>
              </a:r>
              <a:r>
                <a:rPr lang="zh-CN" altLang="en-US" sz="2000" b="1" dirty="0" smtClean="0">
                  <a:ea typeface="黑体" pitchFamily="49" charset="-122"/>
                </a:rPr>
                <a:t>：</a:t>
              </a:r>
              <a:r>
                <a:rPr lang="zh-CN" altLang="en-US" sz="2000" dirty="0" smtClean="0">
                  <a:ea typeface="黑体" pitchFamily="49" charset="-122"/>
                </a:rPr>
                <a:t>在众多现象中，</a:t>
              </a:r>
              <a:r>
                <a:rPr lang="en-US" altLang="zh-CN" sz="2000" dirty="0" smtClean="0">
                  <a:ea typeface="黑体" pitchFamily="49" charset="-122"/>
                </a:rPr>
                <a:t>80%</a:t>
              </a:r>
              <a:r>
                <a:rPr lang="zh-CN" altLang="en-US" sz="2000" dirty="0" smtClean="0">
                  <a:ea typeface="黑体" pitchFamily="49" charset="-122"/>
                </a:rPr>
                <a:t>的结果取决于</a:t>
              </a:r>
              <a:r>
                <a:rPr lang="en-US" altLang="zh-CN" sz="2000" dirty="0" smtClean="0">
                  <a:ea typeface="黑体" pitchFamily="49" charset="-122"/>
                </a:rPr>
                <a:t>20%</a:t>
              </a:r>
              <a:r>
                <a:rPr lang="zh-CN" altLang="en-US" sz="2000" dirty="0" smtClean="0">
                  <a:ea typeface="黑体" pitchFamily="49" charset="-122"/>
                </a:rPr>
                <a:t>的原因</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4880248" y="1412776"/>
            <a:ext cx="4228256" cy="3018854"/>
          </a:xfrm>
          <a:prstGeom prst="rect">
            <a:avLst/>
          </a:prstGeom>
        </p:spPr>
      </p:pic>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3" name="内容占位符 2"/>
          <p:cNvSpPr>
            <a:spLocks noGrp="1"/>
          </p:cNvSpPr>
          <p:nvPr>
            <p:ph idx="1"/>
          </p:nvPr>
        </p:nvSpPr>
        <p:spPr>
          <a:xfrm>
            <a:off x="69696" y="836712"/>
            <a:ext cx="5150376" cy="3744416"/>
          </a:xfrm>
        </p:spPr>
        <p:txBody>
          <a:bodyPr/>
          <a:lstStyle/>
          <a:p>
            <a:r>
              <a:rPr lang="en-US" altLang="zh-CN" sz="2400" dirty="0" smtClean="0">
                <a:solidFill>
                  <a:srgbClr val="FF0000"/>
                </a:solidFill>
              </a:rPr>
              <a:t>A graph embedding approach</a:t>
            </a:r>
          </a:p>
          <a:p>
            <a:pPr lvl="1"/>
            <a:r>
              <a:rPr lang="en-US" altLang="zh-CN" sz="2000" dirty="0" smtClean="0"/>
              <a:t>Two-in-One</a:t>
            </a:r>
          </a:p>
          <a:p>
            <a:pPr lvl="1"/>
            <a:r>
              <a:rPr lang="zh-CN" altLang="en-US" sz="2000" dirty="0" smtClean="0"/>
              <a:t>图采用矩阵表示</a:t>
            </a:r>
            <a:endParaRPr lang="en-US" altLang="zh-CN" sz="2000" dirty="0" smtClean="0"/>
          </a:p>
          <a:p>
            <a:pPr>
              <a:spcBef>
                <a:spcPts val="1200"/>
              </a:spcBef>
            </a:pPr>
            <a:r>
              <a:rPr lang="zh-CN" altLang="en-US" sz="2400" dirty="0" smtClean="0">
                <a:solidFill>
                  <a:srgbClr val="FF0000"/>
                </a:solidFill>
              </a:rPr>
              <a:t>数据近似技术</a:t>
            </a:r>
            <a:r>
              <a:rPr lang="en-US" altLang="zh-CN" sz="2400" dirty="0" smtClean="0">
                <a:solidFill>
                  <a:srgbClr val="FF0000"/>
                </a:solidFill>
              </a:rPr>
              <a:t>(</a:t>
            </a:r>
            <a:r>
              <a:rPr lang="en-US" altLang="zh-CN" sz="2400" dirty="0" err="1" smtClean="0">
                <a:solidFill>
                  <a:srgbClr val="FF0000"/>
                </a:solidFill>
              </a:rPr>
              <a:t>k+a</a:t>
            </a:r>
            <a:r>
              <a:rPr lang="en-US" altLang="zh-CN" sz="2400" dirty="0" smtClean="0">
                <a:solidFill>
                  <a:srgbClr val="FF0000"/>
                </a:solidFill>
              </a:rPr>
              <a:t> reduction)</a:t>
            </a:r>
            <a:r>
              <a:rPr lang="zh-CN" altLang="en-US" sz="2400" dirty="0" smtClean="0">
                <a:solidFill>
                  <a:srgbClr val="FF0000"/>
                </a:solidFill>
              </a:rPr>
              <a:t>：</a:t>
            </a:r>
            <a:endParaRPr lang="en-US" altLang="zh-CN" sz="2400" dirty="0" smtClean="0">
              <a:solidFill>
                <a:srgbClr val="FF0000"/>
              </a:solidFill>
            </a:endParaRPr>
          </a:p>
          <a:p>
            <a:pPr lvl="1"/>
            <a:r>
              <a:rPr lang="zh-CN" altLang="en-US" sz="2000" dirty="0" smtClean="0"/>
              <a:t>矩阵表示存储代价较高</a:t>
            </a:r>
            <a:endParaRPr lang="en-US" altLang="zh-CN" sz="2000" dirty="0" smtClean="0"/>
          </a:p>
          <a:p>
            <a:pPr lvl="1"/>
            <a:r>
              <a:rPr lang="zh-CN" altLang="en-US" sz="2000" dirty="0" smtClean="0"/>
              <a:t>将</a:t>
            </a:r>
            <a:r>
              <a:rPr lang="en-US" altLang="zh-CN" sz="2000" dirty="0" smtClean="0"/>
              <a:t>n*d </a:t>
            </a:r>
            <a:r>
              <a:rPr lang="zh-CN" altLang="en-US" sz="2000" dirty="0" smtClean="0"/>
              <a:t>维矩阵转换</a:t>
            </a:r>
            <a:r>
              <a:rPr lang="en-US" altLang="zh-CN" sz="2000" dirty="0" smtClean="0"/>
              <a:t>,</a:t>
            </a:r>
            <a:r>
              <a:rPr lang="zh-CN" altLang="en-US" sz="2000" dirty="0" smtClean="0"/>
              <a:t>为</a:t>
            </a:r>
            <a:r>
              <a:rPr lang="en-US" altLang="zh-CN" sz="2000" dirty="0" smtClean="0"/>
              <a:t>n</a:t>
            </a:r>
            <a:r>
              <a:rPr lang="zh-CN" altLang="en-US" sz="2000" dirty="0" smtClean="0"/>
              <a:t>*</a:t>
            </a:r>
            <a:r>
              <a:rPr lang="en-US" altLang="zh-CN" sz="2000" dirty="0" smtClean="0"/>
              <a:t>k</a:t>
            </a:r>
            <a:r>
              <a:rPr lang="zh-CN" altLang="en-US" sz="2000" dirty="0" smtClean="0"/>
              <a:t>维矩阵</a:t>
            </a:r>
            <a:r>
              <a:rPr lang="en-US" altLang="zh-CN" sz="2000" dirty="0" smtClean="0"/>
              <a:t>,</a:t>
            </a:r>
          </a:p>
          <a:p>
            <a:pPr lvl="1"/>
            <a:r>
              <a:rPr lang="en-US" altLang="zh-CN" sz="2000" dirty="0" smtClean="0"/>
              <a:t>n</a:t>
            </a:r>
            <a:r>
              <a:rPr lang="zh-CN" altLang="en-US" sz="2000" dirty="0" smtClean="0"/>
              <a:t>为图顶点的数量，</a:t>
            </a:r>
            <a:r>
              <a:rPr lang="en-US" altLang="zh-CN" sz="2000" dirty="0" smtClean="0"/>
              <a:t>d</a:t>
            </a:r>
            <a:r>
              <a:rPr lang="zh-CN" altLang="en-US" sz="2000" dirty="0" smtClean="0"/>
              <a:t>为社群的数量</a:t>
            </a:r>
            <a:endParaRPr lang="en-US" altLang="zh-CN" sz="2000" dirty="0" smtClean="0"/>
          </a:p>
          <a:p>
            <a:pPr lvl="1"/>
            <a:r>
              <a:rPr lang="en-US" altLang="zh-CN" sz="2000" dirty="0" smtClean="0"/>
              <a:t>k</a:t>
            </a:r>
            <a:r>
              <a:rPr lang="zh-CN" altLang="en-US" sz="2000" dirty="0" smtClean="0"/>
              <a:t>取顶点的平均度数，</a:t>
            </a:r>
            <a:r>
              <a:rPr lang="en-US" altLang="zh-CN" sz="2000" dirty="0" smtClean="0">
                <a:solidFill>
                  <a:srgbClr val="000000"/>
                </a:solidFill>
                <a:cs typeface="+mn-cs"/>
              </a:rPr>
              <a:t> k&lt;&lt;d</a:t>
            </a:r>
            <a:endParaRPr lang="en-US" altLang="zh-CN" sz="1600" dirty="0" smtClean="0"/>
          </a:p>
          <a:p>
            <a:pPr lvl="1"/>
            <a:r>
              <a:rPr lang="zh-CN" altLang="en-US" sz="2000" dirty="0" smtClean="0"/>
              <a:t>一个</a:t>
            </a:r>
            <a:r>
              <a:rPr lang="en-US" altLang="zh-CN" sz="2000" dirty="0" smtClean="0"/>
              <a:t>d</a:t>
            </a:r>
            <a:r>
              <a:rPr lang="zh-CN" altLang="en-US" sz="2000" dirty="0" smtClean="0"/>
              <a:t>维向量的第</a:t>
            </a:r>
            <a:r>
              <a:rPr lang="en-US" altLang="zh-CN" sz="2000" dirty="0" err="1" smtClean="0"/>
              <a:t>i</a:t>
            </a:r>
            <a:r>
              <a:rPr lang="zh-CN" altLang="en-US" sz="2000" dirty="0" smtClean="0"/>
              <a:t>维的值</a:t>
            </a:r>
            <a:r>
              <a:rPr lang="en-US" altLang="zh-CN" sz="2000" dirty="0" smtClean="0"/>
              <a:t>(feature)</a:t>
            </a:r>
            <a:r>
              <a:rPr lang="zh-CN" altLang="en-US" sz="2000" dirty="0" smtClean="0"/>
              <a:t>实际上表示顶点属于该社群的权重</a:t>
            </a:r>
            <a:endParaRPr lang="zh-CN" altLang="en-US" dirty="0"/>
          </a:p>
        </p:txBody>
      </p:sp>
      <p:sp>
        <p:nvSpPr>
          <p:cNvPr id="5" name="TextBox 4"/>
          <p:cNvSpPr txBox="1"/>
          <p:nvPr/>
        </p:nvSpPr>
        <p:spPr>
          <a:xfrm>
            <a:off x="72008" y="5229200"/>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实验分析：数据近似技术提高了</a:t>
            </a:r>
            <a:r>
              <a:rPr lang="en-US" altLang="zh-CN" sz="2400" dirty="0" smtClean="0">
                <a:solidFill>
                  <a:srgbClr val="FF0000"/>
                </a:solidFill>
                <a:latin typeface="+mj-lt"/>
                <a:ea typeface="黑体" pitchFamily="49" charset="-122"/>
                <a:cs typeface="Arial Unicode MS" pitchFamily="34" charset="-122"/>
                <a:sym typeface="Wingdings" pitchFamily="2" charset="2"/>
              </a:rPr>
              <a:t>(1%, F1)</a:t>
            </a: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准确性和</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r>
              <a:rPr lang="en-US" altLang="zh-CN" sz="2400" dirty="0" smtClean="0">
                <a:solidFill>
                  <a:srgbClr val="FF0000"/>
                </a:solidFill>
                <a:latin typeface="+mj-lt"/>
                <a:ea typeface="黑体" pitchFamily="49" charset="-122"/>
                <a:cs typeface="Arial Unicode MS" pitchFamily="34" charset="-122"/>
                <a:sym typeface="Wingdings" pitchFamily="2" charset="2"/>
              </a:rPr>
              <a:t>25%</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效率</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endParaRPr lang="en-US" altLang="zh-CN" sz="2400" dirty="0">
              <a:solidFill>
                <a:srgbClr val="FF0000"/>
              </a:solidFill>
              <a:latin typeface="黑体" pitchFamily="49" charset="-122"/>
              <a:ea typeface="黑体" pitchFamily="49"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9" name="矩形 8"/>
          <p:cNvSpPr/>
          <p:nvPr/>
        </p:nvSpPr>
        <p:spPr>
          <a:xfrm>
            <a:off x="5292080" y="4350330"/>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如二，网络链接预测</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KDD 2011.</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WWW  2014.</a:t>
            </a:r>
            <a:endParaRPr lang="zh-CN" altLang="en-US" sz="1400" dirty="0"/>
          </a:p>
        </p:txBody>
      </p:sp>
      <p:sp>
        <p:nvSpPr>
          <p:cNvPr id="24" name="圆角矩形 76"/>
          <p:cNvSpPr>
            <a:spLocks noChangeArrowheads="1"/>
          </p:cNvSpPr>
          <p:nvPr/>
        </p:nvSpPr>
        <p:spPr bwMode="auto">
          <a:xfrm>
            <a:off x="323528" y="908720"/>
            <a:ext cx="8496944" cy="1008111"/>
          </a:xfrm>
          <a:prstGeom prst="roundRect">
            <a:avLst>
              <a:gd name="adj" fmla="val 2125"/>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0" rIns="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zh-CN" altLang="en-US" b="1" dirty="0" smtClean="0">
                <a:solidFill>
                  <a:srgbClr val="FF0000"/>
                </a:solidFill>
                <a:latin typeface="+mn-ea"/>
                <a:ea typeface="+mn-ea"/>
              </a:rPr>
              <a:t>链接预测：</a:t>
            </a:r>
            <a:endParaRPr lang="en-US" altLang="zh-CN" b="1" dirty="0" smtClean="0">
              <a:solidFill>
                <a:srgbClr val="FF0000"/>
              </a:solidFill>
              <a:latin typeface="+mn-ea"/>
              <a:ea typeface="+mn-ea"/>
            </a:endParaRPr>
          </a:p>
          <a:p>
            <a:pPr marL="0" lvl="1" eaLnBrk="1" hangingPunct="1">
              <a:buFont typeface="Arial" pitchFamily="34" charset="0"/>
              <a:buChar char="•"/>
            </a:pPr>
            <a:r>
              <a:rPr lang="en-US" altLang="zh-CN" sz="2000" b="1" dirty="0" smtClean="0">
                <a:latin typeface="+mn-ea"/>
              </a:rPr>
              <a:t> n</a:t>
            </a:r>
            <a:r>
              <a:rPr lang="zh-CN" altLang="en-US" sz="2000" b="1" dirty="0" smtClean="0">
                <a:latin typeface="+mn-ea"/>
              </a:rPr>
              <a:t>个顶点网络，</a:t>
            </a:r>
            <a:r>
              <a:rPr lang="en-US" altLang="zh-CN" sz="2000" b="1" dirty="0" smtClean="0">
                <a:latin typeface="+mn-ea"/>
              </a:rPr>
              <a:t>O(n</a:t>
            </a:r>
            <a:r>
              <a:rPr lang="en-US" altLang="zh-CN" sz="2000" b="1" baseline="30000" dirty="0" smtClean="0">
                <a:latin typeface="+mn-ea"/>
              </a:rPr>
              <a:t>2</a:t>
            </a:r>
            <a:r>
              <a:rPr lang="en-US" altLang="zh-CN" sz="2000" b="1" dirty="0" smtClean="0">
                <a:latin typeface="+mn-ea"/>
              </a:rPr>
              <a:t>)</a:t>
            </a:r>
            <a:r>
              <a:rPr lang="zh-CN" altLang="en-US" sz="2000" b="1" dirty="0" smtClean="0">
                <a:latin typeface="+mn-ea"/>
              </a:rPr>
              <a:t>个可能链接</a:t>
            </a:r>
            <a:endParaRPr lang="en-US" altLang="zh-CN" sz="2000" b="1" dirty="0" smtClean="0">
              <a:latin typeface="+mn-ea"/>
              <a:ea typeface="+mn-ea"/>
            </a:endParaRPr>
          </a:p>
          <a:p>
            <a:pPr marL="0" lvl="1" eaLnBrk="1" hangingPunct="1">
              <a:buFont typeface="Arial" pitchFamily="34" charset="0"/>
              <a:buChar char="•"/>
            </a:pPr>
            <a:r>
              <a:rPr lang="en-US" altLang="zh-CN" sz="2000" dirty="0" smtClean="0">
                <a:latin typeface="+mn-ea"/>
                <a:ea typeface="+mn-ea"/>
              </a:rPr>
              <a:t> CPU</a:t>
            </a:r>
            <a:r>
              <a:rPr lang="zh-CN" altLang="en-US" sz="2000" dirty="0" smtClean="0">
                <a:latin typeface="+mn-ea"/>
                <a:ea typeface="+mn-ea"/>
              </a:rPr>
              <a:t>速度</a:t>
            </a:r>
            <a:r>
              <a:rPr lang="en-US" altLang="zh-CN" sz="2000" dirty="0" err="1" smtClean="0">
                <a:latin typeface="+mn-ea"/>
                <a:ea typeface="+mn-ea"/>
              </a:rPr>
              <a:t>XGHz</a:t>
            </a:r>
            <a:r>
              <a:rPr lang="en-US" altLang="zh-CN" sz="2000" dirty="0" smtClean="0">
                <a:latin typeface="+mn-ea"/>
                <a:ea typeface="+mn-ea"/>
              </a:rPr>
              <a:t>/s</a:t>
            </a:r>
            <a:r>
              <a:rPr lang="zh-CN" altLang="en-US" sz="2000" dirty="0" smtClean="0">
                <a:latin typeface="+mn-ea"/>
                <a:ea typeface="+mn-ea"/>
              </a:rPr>
              <a:t>，假定</a:t>
            </a:r>
            <a:r>
              <a:rPr lang="en-US" altLang="zh-CN" sz="2000" dirty="0" smtClean="0">
                <a:latin typeface="+mn-ea"/>
                <a:ea typeface="+mn-ea"/>
              </a:rPr>
              <a:t>1</a:t>
            </a:r>
            <a:r>
              <a:rPr lang="zh-CN" altLang="en-US" sz="2000" dirty="0" smtClean="0">
                <a:latin typeface="+mn-ea"/>
                <a:ea typeface="+mn-ea"/>
              </a:rPr>
              <a:t>个机器时钟处理</a:t>
            </a:r>
            <a:r>
              <a:rPr lang="en-US" altLang="zh-CN" sz="2000" dirty="0" smtClean="0">
                <a:latin typeface="+mn-ea"/>
                <a:ea typeface="+mn-ea"/>
              </a:rPr>
              <a:t>1</a:t>
            </a:r>
            <a:r>
              <a:rPr lang="zh-CN" altLang="en-US" sz="2000" dirty="0" smtClean="0">
                <a:latin typeface="+mn-ea"/>
                <a:ea typeface="+mn-ea"/>
              </a:rPr>
              <a:t>个顶点对。</a:t>
            </a:r>
            <a:endParaRPr kumimoji="0" lang="en-US" altLang="zh-CN" sz="2000" dirty="0">
              <a:latin typeface="+mn-ea"/>
              <a:ea typeface="+mn-ea"/>
            </a:endParaRPr>
          </a:p>
        </p:txBody>
      </p:sp>
      <p:pic>
        <p:nvPicPr>
          <p:cNvPr id="1027" name="Picture 3"/>
          <p:cNvPicPr>
            <a:picLocks noChangeAspect="1" noChangeArrowheads="1"/>
          </p:cNvPicPr>
          <p:nvPr/>
        </p:nvPicPr>
        <p:blipFill>
          <a:blip r:embed="rId3" cstate="print"/>
          <a:srcRect/>
          <a:stretch>
            <a:fillRect/>
          </a:stretch>
        </p:blipFill>
        <p:spPr bwMode="auto">
          <a:xfrm>
            <a:off x="622784" y="2162303"/>
            <a:ext cx="7754416" cy="2130793"/>
          </a:xfrm>
          <a:prstGeom prst="rect">
            <a:avLst/>
          </a:prstGeom>
          <a:noFill/>
          <a:ln w="9525">
            <a:noFill/>
            <a:miter lim="800000"/>
            <a:headEnd/>
            <a:tailEnd/>
          </a:ln>
        </p:spPr>
      </p:pic>
      <p:sp>
        <p:nvSpPr>
          <p:cNvPr id="29" name="TextBox 28"/>
          <p:cNvSpPr txBox="1"/>
          <p:nvPr/>
        </p:nvSpPr>
        <p:spPr>
          <a:xfrm>
            <a:off x="611560" y="4653136"/>
            <a:ext cx="7920880" cy="864096"/>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zh-CN" altLang="en-US" sz="2000" dirty="0" smtClean="0">
                <a:solidFill>
                  <a:srgbClr val="FF0000"/>
                </a:solidFill>
                <a:latin typeface="+mn-ea"/>
                <a:ea typeface="+mn-ea"/>
              </a:rPr>
              <a:t>多数链接预测算法仅仅预测一个可能链接子集，而不是整个网络所有可能的链接，如</a:t>
            </a:r>
            <a:r>
              <a:rPr lang="en-US" altLang="zh-CN" sz="2000" dirty="0" smtClean="0">
                <a:solidFill>
                  <a:srgbClr val="FF0000"/>
                </a:solidFill>
                <a:latin typeface="+mn-ea"/>
                <a:ea typeface="+mn-ea"/>
              </a:rPr>
              <a:t>[</a:t>
            </a:r>
            <a:r>
              <a:rPr lang="en-US" altLang="zh-CN" sz="2000" dirty="0" err="1" smtClean="0">
                <a:solidFill>
                  <a:srgbClr val="FF0000"/>
                </a:solidFill>
                <a:latin typeface="+mn-ea"/>
                <a:ea typeface="+mn-ea"/>
              </a:rPr>
              <a:t>Dashun</a:t>
            </a:r>
            <a:r>
              <a:rPr lang="en-US" altLang="zh-CN" sz="2000" dirty="0" smtClean="0">
                <a:solidFill>
                  <a:srgbClr val="FF0000"/>
                </a:solidFill>
                <a:latin typeface="+mn-ea"/>
                <a:ea typeface="+mn-ea"/>
              </a:rPr>
              <a:t>  et al. 2011,Chungmok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如二，网络链接预测</a:t>
            </a:r>
            <a:endParaRPr lang="zh-CN" altLang="en-US" sz="3600" dirty="0"/>
          </a:p>
        </p:txBody>
      </p:sp>
      <p:sp>
        <p:nvSpPr>
          <p:cNvPr id="3" name="内容占位符 2"/>
          <p:cNvSpPr>
            <a:spLocks noGrp="1"/>
          </p:cNvSpPr>
          <p:nvPr>
            <p:ph idx="1"/>
          </p:nvPr>
        </p:nvSpPr>
        <p:spPr>
          <a:xfrm>
            <a:off x="0" y="908720"/>
            <a:ext cx="8678768" cy="5237204"/>
          </a:xfrm>
        </p:spPr>
        <p:txBody>
          <a:bodyPr/>
          <a:lstStyle/>
          <a:p>
            <a:r>
              <a:rPr lang="zh-CN" altLang="en-US" sz="2400" dirty="0" smtClean="0"/>
              <a:t>直接采用非负矩阵分解的代价高</a:t>
            </a:r>
            <a:endParaRPr lang="en-US" altLang="zh-CN" sz="2400" dirty="0" smtClean="0"/>
          </a:p>
          <a:p>
            <a:pPr lvl="1"/>
            <a:r>
              <a:rPr lang="zh-CN" altLang="en-US" sz="2000" dirty="0" smtClean="0">
                <a:solidFill>
                  <a:srgbClr val="FF0000"/>
                </a:solidFill>
              </a:rPr>
              <a:t>效率低</a:t>
            </a:r>
            <a:endParaRPr lang="en-US" altLang="zh-CN" sz="2000" dirty="0" smtClean="0">
              <a:solidFill>
                <a:srgbClr val="FF0000"/>
              </a:solidFill>
            </a:endParaRPr>
          </a:p>
          <a:p>
            <a:pPr lvl="1"/>
            <a:r>
              <a:rPr lang="zh-CN" altLang="en-US" sz="2000" dirty="0" smtClean="0">
                <a:solidFill>
                  <a:srgbClr val="FF0000"/>
                </a:solidFill>
              </a:rPr>
              <a:t>数据越稀疏，效果越差</a:t>
            </a:r>
            <a:endParaRPr lang="en-US" altLang="zh-CN" sz="2000" dirty="0" smtClean="0">
              <a:solidFill>
                <a:srgbClr val="FF0000"/>
              </a:solidFill>
            </a:endParaRPr>
          </a:p>
          <a:p>
            <a:pPr>
              <a:spcBef>
                <a:spcPts val="1200"/>
              </a:spcBef>
            </a:pPr>
            <a:r>
              <a:rPr lang="zh-CN" altLang="en-US" sz="2400" dirty="0" smtClean="0">
                <a:solidFill>
                  <a:srgbClr val="FF0000"/>
                </a:solidFill>
                <a:latin typeface="+mn-ea"/>
              </a:rPr>
              <a:t>数据近似技术</a:t>
            </a:r>
            <a:r>
              <a:rPr lang="en-US" altLang="zh-CN" sz="2400" dirty="0" smtClean="0">
                <a:solidFill>
                  <a:srgbClr val="FF0000"/>
                </a:solidFill>
                <a:latin typeface="+mn-ea"/>
              </a:rPr>
              <a:t>(Ensemble Enabled Sampling</a:t>
            </a:r>
            <a:r>
              <a:rPr lang="en-US" altLang="zh-CN" sz="2400" dirty="0" smtClean="0">
                <a:latin typeface="+mn-ea"/>
              </a:rPr>
              <a:t>)</a:t>
            </a:r>
          </a:p>
          <a:p>
            <a:pPr lvl="1">
              <a:spcBef>
                <a:spcPts val="576"/>
              </a:spcBef>
            </a:pPr>
            <a:r>
              <a:rPr lang="zh-CN" altLang="en-US" sz="2000" dirty="0" smtClean="0">
                <a:solidFill>
                  <a:srgbClr val="0066CC"/>
                </a:solidFill>
              </a:rPr>
              <a:t>采样要保证一定的覆盖率</a:t>
            </a:r>
            <a:endParaRPr lang="en-US" altLang="zh-CN" sz="1800" dirty="0" smtClean="0">
              <a:solidFill>
                <a:srgbClr val="0066CC"/>
              </a:solidFill>
            </a:endParaRPr>
          </a:p>
          <a:p>
            <a:pPr lvl="1">
              <a:spcBef>
                <a:spcPts val="2400"/>
              </a:spcBef>
            </a:pPr>
            <a:r>
              <a:rPr lang="zh-CN" altLang="en-US" sz="2000" dirty="0" smtClean="0">
                <a:solidFill>
                  <a:srgbClr val="0066CC"/>
                </a:solidFill>
              </a:rPr>
              <a:t>基于链接预测特征的抽样 </a:t>
            </a:r>
            <a:r>
              <a:rPr lang="en-US" altLang="zh-CN" sz="2000" dirty="0" smtClean="0">
                <a:solidFill>
                  <a:srgbClr val="0066CC"/>
                </a:solidFill>
              </a:rPr>
              <a:t>-</a:t>
            </a:r>
            <a:r>
              <a:rPr lang="en-US" altLang="zh-CN" sz="2000" dirty="0" smtClean="0">
                <a:solidFill>
                  <a:srgbClr val="FF0000"/>
                </a:solidFill>
              </a:rPr>
              <a:t> </a:t>
            </a:r>
            <a:r>
              <a:rPr lang="en-US" altLang="zh-CN" sz="2000" dirty="0" smtClean="0"/>
              <a:t> </a:t>
            </a:r>
            <a:r>
              <a:rPr lang="en-US" altLang="zh-CN" sz="2000" dirty="0" smtClean="0">
                <a:solidFill>
                  <a:srgbClr val="0066CC"/>
                </a:solidFill>
              </a:rPr>
              <a:t>Triangles</a:t>
            </a:r>
          </a:p>
          <a:p>
            <a:pPr lvl="1">
              <a:spcBef>
                <a:spcPts val="1200"/>
              </a:spcBef>
            </a:pPr>
            <a:r>
              <a:rPr lang="zh-CN" altLang="en-US" sz="2000" dirty="0" smtClean="0">
                <a:solidFill>
                  <a:srgbClr val="FF0000"/>
                </a:solidFill>
              </a:rPr>
              <a:t>结合</a:t>
            </a:r>
            <a:r>
              <a:rPr lang="en-US" altLang="zh-CN" sz="2000" dirty="0" smtClean="0">
                <a:solidFill>
                  <a:srgbClr val="FF0000"/>
                </a:solidFill>
              </a:rPr>
              <a:t>Ensemble</a:t>
            </a:r>
            <a:r>
              <a:rPr lang="zh-CN" altLang="en-US" sz="2000" dirty="0" smtClean="0">
                <a:solidFill>
                  <a:srgbClr val="FF0000"/>
                </a:solidFill>
              </a:rPr>
              <a:t>的思想</a:t>
            </a:r>
            <a:r>
              <a:rPr lang="zh-CN" altLang="en-US" sz="2000" dirty="0" smtClean="0"/>
              <a:t>：链接</a:t>
            </a:r>
            <a:r>
              <a:rPr lang="en-US" altLang="zh-CN" sz="2000" dirty="0" smtClean="0"/>
              <a:t>e</a:t>
            </a:r>
            <a:r>
              <a:rPr lang="zh-CN" altLang="en-US" sz="2000" dirty="0" smtClean="0"/>
              <a:t>的预测分值是所有</a:t>
            </a:r>
            <a:r>
              <a:rPr lang="en-US" altLang="zh-CN" sz="2000" dirty="0" smtClean="0"/>
              <a:t>Ensemble</a:t>
            </a:r>
            <a:r>
              <a:rPr lang="zh-CN" altLang="en-US" sz="2000" dirty="0" smtClean="0"/>
              <a:t>中的最大值</a:t>
            </a:r>
            <a:endParaRPr lang="en-US" altLang="zh-CN" sz="2000" dirty="0" smtClean="0"/>
          </a:p>
          <a:p>
            <a:pPr>
              <a:spcBef>
                <a:spcPts val="1200"/>
              </a:spcBef>
            </a:pPr>
            <a:r>
              <a:rPr lang="zh-CN" altLang="en-US" sz="2400" dirty="0" smtClean="0"/>
              <a:t>实验结果</a:t>
            </a:r>
            <a:endParaRPr lang="en-US" altLang="zh-CN" sz="2400" dirty="0" smtClean="0"/>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
        <p:nvSpPr>
          <p:cNvPr id="7" name="矩形 6"/>
          <p:cNvSpPr/>
          <p:nvPr/>
        </p:nvSpPr>
        <p:spPr>
          <a:xfrm>
            <a:off x="233772" y="6309320"/>
            <a:ext cx="8676456" cy="523220"/>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563888" y="2708920"/>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500035" y="4581128"/>
          <a:ext cx="7924392" cy="1188720"/>
        </p:xfrm>
        <a:graphic>
          <a:graphicData uri="http://schemas.openxmlformats.org/drawingml/2006/table">
            <a:tbl>
              <a:tblPr firstRow="1" bandRow="1">
                <a:tableStyleId>{5C22544A-7EE6-4342-B048-85BDC9FD1C3A}</a:tableStyleId>
              </a:tblPr>
              <a:tblGrid>
                <a:gridCol w="1571635"/>
                <a:gridCol w="1145299"/>
                <a:gridCol w="2603729"/>
                <a:gridCol w="2603729"/>
              </a:tblGrid>
              <a:tr h="370840">
                <a:tc>
                  <a:txBody>
                    <a:bodyPr/>
                    <a:lstStyle/>
                    <a:p>
                      <a:pPr algn="ctr"/>
                      <a:r>
                        <a:rPr lang="zh-CN" altLang="en-US" sz="2000" dirty="0" smtClean="0">
                          <a:solidFill>
                            <a:schemeClr val="tx1"/>
                          </a:solidFill>
                        </a:rPr>
                        <a:t>小数据</a:t>
                      </a:r>
                      <a:endParaRPr lang="zh-CN" altLang="en-US" sz="2000" dirty="0">
                        <a:solidFill>
                          <a:schemeClr val="tx1"/>
                        </a:solidFill>
                      </a:endParaRPr>
                    </a:p>
                  </a:txBody>
                  <a:tcPr/>
                </a:tc>
                <a:tc>
                  <a:txBody>
                    <a:bodyPr/>
                    <a:lstStyle/>
                    <a:p>
                      <a:pPr algn="ctr"/>
                      <a:r>
                        <a:rPr lang="zh-CN" altLang="en-US" sz="2000" dirty="0" smtClean="0">
                          <a:solidFill>
                            <a:schemeClr val="tx1"/>
                          </a:solidFill>
                        </a:rPr>
                        <a:t>准确性</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大数据</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效率</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高</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31</a:t>
                      </a:r>
                      <a:r>
                        <a:rPr lang="zh-CN" altLang="en-US" sz="2000" b="1" dirty="0" smtClean="0">
                          <a:solidFill>
                            <a:srgbClr val="FF0000"/>
                          </a:solidFill>
                        </a:rPr>
                        <a:t>倍</a:t>
                      </a:r>
                    </a:p>
                  </a:txBody>
                  <a:tcPr/>
                </a:tc>
              </a:tr>
              <a:tr h="370840">
                <a:tc>
                  <a:txBody>
                    <a:bodyPr/>
                    <a:lstStyle/>
                    <a:p>
                      <a:pPr algn="ctr"/>
                      <a:r>
                        <a:rPr lang="en-US" altLang="zh-CN" sz="2000" b="1" kern="1200" baseline="0" dirty="0" smtClean="0">
                          <a:solidFill>
                            <a:schemeClr val="dk1"/>
                          </a:solidFill>
                          <a:latin typeface="+mn-lt"/>
                          <a:ea typeface="+mn-ea"/>
                          <a:cs typeface="+mn-cs"/>
                        </a:rPr>
                        <a:t>Wikipedia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高</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21</a:t>
                      </a:r>
                      <a:r>
                        <a:rPr lang="zh-CN" altLang="en-US" sz="2000" b="1" dirty="0" smtClean="0">
                          <a:solidFill>
                            <a:srgbClr val="FF0000"/>
                          </a:solidFill>
                        </a:rPr>
                        <a:t>倍</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1785918" y="5854472"/>
            <a:ext cx="5040560"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000" dirty="0" smtClean="0">
                <a:solidFill>
                  <a:srgbClr val="FF0000"/>
                </a:solidFill>
                <a:latin typeface="黑体" pitchFamily="49" charset="-122"/>
                <a:ea typeface="黑体" pitchFamily="49" charset="-122"/>
                <a:cs typeface="Arial Unicode MS" pitchFamily="34" charset="-122"/>
                <a:sym typeface="Wingdings" pitchFamily="2" charset="2"/>
              </a:rPr>
              <a:t>同时提高了准确性和检测效率</a:t>
            </a:r>
            <a:r>
              <a:rPr lang="en-US" altLang="zh-CN" sz="2000" dirty="0" smtClean="0">
                <a:solidFill>
                  <a:srgbClr val="FF0000"/>
                </a:solidFill>
                <a:latin typeface="黑体" pitchFamily="49" charset="-122"/>
                <a:ea typeface="黑体" pitchFamily="49" charset="-122"/>
                <a:cs typeface="Arial Unicode MS" pitchFamily="34" charset="-122"/>
                <a:sym typeface="Wingdings" pitchFamily="2" charset="2"/>
              </a:rPr>
              <a:t>!</a:t>
            </a:r>
            <a:endParaRPr lang="en-US" altLang="zh-CN" sz="2000" dirty="0">
              <a:solidFill>
                <a:srgbClr val="FF0000"/>
              </a:solidFill>
              <a:latin typeface="黑体" pitchFamily="49" charset="-122"/>
              <a:ea typeface="黑体" pitchFamily="49" charset="-122"/>
              <a:cs typeface="Arial Unicode MS" pitchFamily="34" charset="-122"/>
              <a:sym typeface="Wingdings" pitchFamily="2" charset="2"/>
            </a:endParaRPr>
          </a:p>
        </p:txBody>
      </p:sp>
      <p:grpSp>
        <p:nvGrpSpPr>
          <p:cNvPr id="4" name="组合 27"/>
          <p:cNvGrpSpPr/>
          <p:nvPr/>
        </p:nvGrpSpPr>
        <p:grpSpPr>
          <a:xfrm>
            <a:off x="5076056" y="83671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358246" cy="796908"/>
          </a:xfrm>
        </p:spPr>
        <p:txBody>
          <a:bodyPr/>
          <a:lstStyle/>
          <a:p>
            <a:r>
              <a:rPr lang="zh-CN" altLang="en-US" sz="3600" b="1" dirty="0" smtClean="0">
                <a:solidFill>
                  <a:srgbClr val="C00000"/>
                </a:solidFill>
                <a:latin typeface="Arial Unicode MS" pitchFamily="34" charset="-122"/>
                <a:ea typeface="黑体" pitchFamily="49" charset="-122"/>
              </a:rPr>
              <a:t>分布式数据处理技术</a:t>
            </a:r>
            <a:endParaRPr lang="zh-CN" altLang="en-US" sz="3600" b="1" dirty="0">
              <a:solidFill>
                <a:srgbClr val="C00000"/>
              </a:solidFill>
              <a:latin typeface="Arial Unicode MS" pitchFamily="34" charset="-122"/>
              <a:ea typeface="黑体" pitchFamily="49" charset="-122"/>
            </a:endParaRPr>
          </a:p>
        </p:txBody>
      </p:sp>
      <p:grpSp>
        <p:nvGrpSpPr>
          <p:cNvPr id="28" name="组合 27"/>
          <p:cNvGrpSpPr/>
          <p:nvPr/>
        </p:nvGrpSpPr>
        <p:grpSpPr>
          <a:xfrm>
            <a:off x="2032764" y="1268760"/>
            <a:ext cx="4051404" cy="1901825"/>
            <a:chOff x="2555776" y="4653136"/>
            <a:chExt cx="4051404" cy="1901825"/>
          </a:xfrm>
        </p:grpSpPr>
        <p:cxnSp>
          <p:nvCxnSpPr>
            <p:cNvPr id="14"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5"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16"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17"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6"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27"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13" name="内容占位符 2"/>
          <p:cNvSpPr>
            <a:spLocks noGrp="1"/>
          </p:cNvSpPr>
          <p:nvPr>
            <p:ph idx="1"/>
          </p:nvPr>
        </p:nvSpPr>
        <p:spPr>
          <a:xfrm>
            <a:off x="319350" y="3861048"/>
            <a:ext cx="8501122" cy="2088232"/>
          </a:xfrm>
        </p:spPr>
        <p:txBody>
          <a:bodyPr/>
          <a:lstStyle/>
          <a:p>
            <a:r>
              <a:rPr lang="zh-CN" altLang="en-US" sz="2000" dirty="0" smtClean="0">
                <a:solidFill>
                  <a:srgbClr val="FF0000"/>
                </a:solidFill>
                <a:ea typeface="黑体" pitchFamily="49" charset="-122"/>
              </a:rPr>
              <a:t>现实中的图</a:t>
            </a:r>
            <a:r>
              <a:rPr lang="zh-CN" altLang="en-US" sz="2000" dirty="0" smtClean="0">
                <a:latin typeface="Arial Unicode MS" pitchFamily="34" charset="-122"/>
                <a:ea typeface="黑体" pitchFamily="49" charset="-122"/>
              </a:rPr>
              <a:t>通常非常大，</a:t>
            </a:r>
            <a:r>
              <a:rPr lang="zh-CN" altLang="en-US" sz="2000" b="1" dirty="0" smtClean="0">
                <a:ea typeface="黑体" pitchFamily="49" charset="-122"/>
                <a:sym typeface="Wingdings" pitchFamily="2" charset="2"/>
              </a:rPr>
              <a:t>使用单机来管理和查询图不现实</a:t>
            </a:r>
            <a:r>
              <a:rPr lang="en-US" altLang="zh-CN" sz="2000" dirty="0" smtClean="0">
                <a:latin typeface="Arial Unicode MS" pitchFamily="34" charset="-122"/>
                <a:ea typeface="黑体" pitchFamily="49" charset="-122"/>
              </a:rPr>
              <a:t>:</a:t>
            </a:r>
          </a:p>
          <a:p>
            <a:pPr lvl="1"/>
            <a:r>
              <a:rPr lang="de-DE" altLang="zh-CN" sz="1800" dirty="0" smtClean="0">
                <a:latin typeface="Arial Unicode MS" pitchFamily="34" charset="-122"/>
                <a:ea typeface="黑体" pitchFamily="49" charset="-122"/>
              </a:rPr>
              <a:t>Yahoo! </a:t>
            </a:r>
            <a:r>
              <a:rPr lang="en-US" altLang="zh-CN" sz="1800" dirty="0" smtClean="0">
                <a:latin typeface="Arial Unicode MS" pitchFamily="34" charset="-122"/>
                <a:ea typeface="黑体" pitchFamily="49" charset="-122"/>
              </a:rPr>
              <a:t>Web</a:t>
            </a:r>
            <a:r>
              <a:rPr lang="zh-CN" altLang="en-US" sz="1800" dirty="0" smtClean="0">
                <a:latin typeface="Arial Unicode MS" pitchFamily="34" charset="-122"/>
                <a:ea typeface="黑体" pitchFamily="49" charset="-122"/>
              </a:rPr>
              <a:t>图</a:t>
            </a:r>
            <a:r>
              <a:rPr lang="zh-CN" altLang="en-US" sz="1800" dirty="0" smtClean="0">
                <a:ea typeface="黑体" pitchFamily="49" charset="-122"/>
              </a:rPr>
              <a:t>有</a:t>
            </a:r>
            <a:r>
              <a:rPr lang="de-DE" altLang="zh-CN" sz="1800" dirty="0" smtClean="0">
                <a:latin typeface="Arial Unicode MS" pitchFamily="34" charset="-122"/>
                <a:ea typeface="黑体" pitchFamily="49" charset="-122"/>
              </a:rPr>
              <a:t>140</a:t>
            </a:r>
            <a:r>
              <a:rPr lang="zh-CN" altLang="en-US" sz="1800" dirty="0" smtClean="0">
                <a:latin typeface="Arial Unicode MS" pitchFamily="34" charset="-122"/>
                <a:ea typeface="黑体" pitchFamily="49" charset="-122"/>
              </a:rPr>
              <a:t>顶点</a:t>
            </a:r>
            <a:endParaRPr lang="de-DE" altLang="zh-CN" sz="1800" dirty="0" smtClean="0">
              <a:latin typeface="Arial Unicode MS" pitchFamily="34" charset="-122"/>
              <a:ea typeface="黑体" pitchFamily="49" charset="-122"/>
            </a:endParaRPr>
          </a:p>
          <a:p>
            <a:pPr lvl="1"/>
            <a:r>
              <a:rPr lang="en-US" altLang="zh-CN" sz="1800" dirty="0" err="1" smtClean="0">
                <a:latin typeface="Arial Unicode MS" pitchFamily="34" charset="-122"/>
                <a:ea typeface="黑体" pitchFamily="49" charset="-122"/>
              </a:rPr>
              <a:t>Facebook</a:t>
            </a:r>
            <a:r>
              <a:rPr lang="en-US" altLang="zh-CN" sz="1800" dirty="0" smtClean="0">
                <a:latin typeface="Arial Unicode MS" pitchFamily="34" charset="-122"/>
                <a:ea typeface="黑体" pitchFamily="49" charset="-122"/>
              </a:rPr>
              <a:t>: </a:t>
            </a:r>
            <a:r>
              <a:rPr lang="zh-CN" altLang="en-US" sz="1800" dirty="0" smtClean="0">
                <a:latin typeface="Arial Unicode MS" pitchFamily="34" charset="-122"/>
                <a:ea typeface="黑体" pitchFamily="49" charset="-122"/>
              </a:rPr>
              <a:t>超过</a:t>
            </a:r>
            <a:r>
              <a:rPr lang="en-US" altLang="zh-CN" sz="1800" dirty="0" smtClean="0">
                <a:latin typeface="Arial Unicode MS" pitchFamily="34" charset="-122"/>
                <a:ea typeface="黑体" pitchFamily="49" charset="-122"/>
              </a:rPr>
              <a:t>10</a:t>
            </a:r>
            <a:r>
              <a:rPr lang="zh-CN" altLang="en-US" sz="1800" dirty="0" smtClean="0">
                <a:latin typeface="Arial Unicode MS" pitchFamily="34" charset="-122"/>
                <a:ea typeface="黑体" pitchFamily="49" charset="-122"/>
              </a:rPr>
              <a:t>用户</a:t>
            </a:r>
            <a:endParaRPr lang="en-US" altLang="zh-CN" sz="4800" dirty="0" smtClean="0">
              <a:latin typeface="Arial Unicode MS" pitchFamily="34" charset="-122"/>
              <a:ea typeface="黑体" pitchFamily="49" charset="-122"/>
            </a:endParaRPr>
          </a:p>
          <a:p>
            <a:r>
              <a:rPr lang="zh-CN" altLang="en-US" sz="2000" dirty="0" smtClean="0">
                <a:solidFill>
                  <a:srgbClr val="FF0000"/>
                </a:solidFill>
                <a:ea typeface="黑体" pitchFamily="49" charset="-122"/>
              </a:rPr>
              <a:t>现实活中的图</a:t>
            </a:r>
            <a:r>
              <a:rPr lang="zh-CN" altLang="en-US" sz="2000" dirty="0" smtClean="0">
                <a:latin typeface="Arial Unicode MS" pitchFamily="34" charset="-122"/>
                <a:ea typeface="黑体" pitchFamily="49" charset="-122"/>
              </a:rPr>
              <a:t>通常是分布式的</a:t>
            </a:r>
            <a:r>
              <a:rPr lang="en-US" altLang="zh-CN" sz="2000" dirty="0" smtClean="0">
                <a:latin typeface="Arial Unicode MS" pitchFamily="34" charset="-122"/>
                <a:ea typeface="黑体" pitchFamily="49" charset="-122"/>
              </a:rPr>
              <a:t>:</a:t>
            </a:r>
          </a:p>
          <a:p>
            <a:pPr lvl="1"/>
            <a:r>
              <a:rPr lang="en-US" altLang="zh-CN" sz="1800" dirty="0" smtClean="0">
                <a:latin typeface="Arial Unicode MS" pitchFamily="34" charset="-122"/>
                <a:ea typeface="黑体" pitchFamily="49" charset="-122"/>
              </a:rPr>
              <a:t>Google, Yahoo! and </a:t>
            </a:r>
            <a:r>
              <a:rPr lang="en-US" altLang="zh-CN" sz="1800" dirty="0" err="1" smtClean="0">
                <a:latin typeface="Arial Unicode MS" pitchFamily="34" charset="-122"/>
                <a:ea typeface="黑体" pitchFamily="49" charset="-122"/>
              </a:rPr>
              <a:t>Facebook</a:t>
            </a:r>
            <a:r>
              <a:rPr lang="zh-CN" altLang="en-US" sz="1800" dirty="0" smtClean="0">
                <a:latin typeface="Arial Unicode MS" pitchFamily="34" charset="-122"/>
                <a:ea typeface="黑体" pitchFamily="49" charset="-122"/>
              </a:rPr>
              <a:t>都有大规模的数据中心存储数据</a:t>
            </a:r>
            <a:r>
              <a:rPr lang="en-US" altLang="zh-CN" sz="1800" dirty="0" err="1" smtClean="0">
                <a:latin typeface="Arial Unicode MS" pitchFamily="34" charset="-122"/>
                <a:ea typeface="黑体" pitchFamily="49" charset="-122"/>
              </a:rPr>
              <a:t>ss</a:t>
            </a:r>
            <a:endParaRPr lang="en-US" altLang="zh-CN" sz="1800" dirty="0" smtClean="0">
              <a:latin typeface="Arial Unicode MS" pitchFamily="34" charset="-122"/>
              <a:ea typeface="黑体" pitchFamily="49" charset="-122"/>
            </a:endParaRPr>
          </a:p>
        </p:txBody>
      </p:sp>
      <p:sp>
        <p:nvSpPr>
          <p:cNvPr id="19" name="灯片编号占位符 18"/>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606760" cy="796908"/>
          </a:xfrm>
        </p:spPr>
        <p:txBody>
          <a:bodyPr/>
          <a:lstStyle/>
          <a:p>
            <a:r>
              <a:rPr lang="zh-CN" altLang="en-US" sz="3600" b="1" dirty="0" smtClean="0">
                <a:solidFill>
                  <a:srgbClr val="C00000"/>
                </a:solidFill>
                <a:latin typeface="Arial Unicode MS" pitchFamily="34" charset="-122"/>
                <a:ea typeface="黑体" pitchFamily="49" charset="-122"/>
              </a:rPr>
              <a:t>如，分布式图模式匹配</a:t>
            </a:r>
            <a:endParaRPr lang="zh-CN" altLang="en-US" sz="3600" b="1" dirty="0">
              <a:solidFill>
                <a:srgbClr val="C00000"/>
              </a:solidFill>
              <a:latin typeface="Arial Unicode MS" pitchFamily="34" charset="-122"/>
              <a:ea typeface="黑体" pitchFamily="49" charset="-122"/>
            </a:endParaRPr>
          </a:p>
        </p:txBody>
      </p:sp>
      <p:sp>
        <p:nvSpPr>
          <p:cNvPr id="12" name="内容占位符 2"/>
          <p:cNvSpPr>
            <a:spLocks noGrp="1"/>
          </p:cNvSpPr>
          <p:nvPr>
            <p:ph idx="1"/>
          </p:nvPr>
        </p:nvSpPr>
        <p:spPr>
          <a:xfrm>
            <a:off x="285720" y="1412776"/>
            <a:ext cx="8501122" cy="1728192"/>
          </a:xfrm>
        </p:spPr>
        <p:txBody>
          <a:bodyPr/>
          <a:lstStyle/>
          <a:p>
            <a:r>
              <a:rPr lang="zh-CN" altLang="en-US" sz="2000" dirty="0" smtClean="0">
                <a:latin typeface="Arial Unicode MS" pitchFamily="34" charset="-122"/>
                <a:ea typeface="黑体" pitchFamily="49" charset="-122"/>
              </a:rPr>
              <a:t>机群：具有</a:t>
            </a:r>
            <a:r>
              <a:rPr lang="zh-CN" altLang="en-US" sz="2000" dirty="0" smtClean="0">
                <a:solidFill>
                  <a:srgbClr val="FF0000"/>
                </a:solidFill>
                <a:latin typeface="Arial Unicode MS" pitchFamily="34" charset="-122"/>
                <a:ea typeface="黑体" pitchFamily="49" charset="-122"/>
              </a:rPr>
              <a:t>等同计算能力</a:t>
            </a:r>
            <a:r>
              <a:rPr lang="zh-CN" altLang="en-US" sz="2000" dirty="0" smtClean="0">
                <a:latin typeface="Arial Unicode MS" pitchFamily="34" charset="-122"/>
                <a:ea typeface="黑体" pitchFamily="49" charset="-122"/>
              </a:rPr>
              <a:t>的多台机器</a:t>
            </a:r>
            <a:r>
              <a:rPr lang="en-US" altLang="zh-CN" sz="2000" dirty="0" smtClean="0">
                <a:latin typeface="Arial Unicode MS" pitchFamily="34" charset="-122"/>
                <a:ea typeface="黑体" pitchFamily="49" charset="-122"/>
              </a:rPr>
              <a:t>(</a:t>
            </a:r>
            <a:r>
              <a:rPr lang="zh-CN" altLang="en-US" sz="2000" dirty="0" smtClean="0">
                <a:latin typeface="Arial Unicode MS" pitchFamily="34" charset="-122"/>
                <a:ea typeface="黑体" pitchFamily="49" charset="-122"/>
              </a:rPr>
              <a:t>发起查询的指定为</a:t>
            </a:r>
            <a:r>
              <a:rPr lang="zh-CN" altLang="en-US" sz="2000" dirty="0" smtClean="0">
                <a:solidFill>
                  <a:srgbClr val="FF0000"/>
                </a:solidFill>
                <a:latin typeface="Arial Unicode MS" pitchFamily="34" charset="-122"/>
                <a:ea typeface="黑体" pitchFamily="49" charset="-122"/>
              </a:rPr>
              <a:t>协调者</a:t>
            </a:r>
            <a:r>
              <a:rPr lang="en-US" altLang="zh-CN" sz="2000" dirty="0" smtClean="0">
                <a:latin typeface="Arial Unicode MS" pitchFamily="34" charset="-122"/>
                <a:ea typeface="黑体" pitchFamily="49" charset="-122"/>
              </a:rPr>
              <a:t>);</a:t>
            </a:r>
          </a:p>
          <a:p>
            <a:r>
              <a:rPr lang="zh-CN" altLang="en-US" sz="2000" dirty="0" smtClean="0">
                <a:latin typeface="Arial Unicode MS" pitchFamily="34" charset="-122"/>
                <a:ea typeface="黑体" pitchFamily="49" charset="-122"/>
              </a:rPr>
              <a:t>任何一台机器能够</a:t>
            </a:r>
            <a:r>
              <a:rPr lang="zh-CN" altLang="en-US" sz="2000" dirty="0" smtClean="0">
                <a:solidFill>
                  <a:srgbClr val="FF0000"/>
                </a:solidFill>
                <a:latin typeface="Arial Unicode MS" pitchFamily="34" charset="-122"/>
                <a:ea typeface="黑体" pitchFamily="49" charset="-122"/>
              </a:rPr>
              <a:t>直接</a:t>
            </a:r>
            <a:r>
              <a:rPr lang="zh-CN" altLang="en-US" sz="2000" dirty="0" smtClean="0">
                <a:latin typeface="Arial Unicode MS" pitchFamily="34" charset="-122"/>
                <a:ea typeface="黑体" pitchFamily="49" charset="-122"/>
              </a:rPr>
              <a:t>向其他机器发送</a:t>
            </a:r>
            <a:r>
              <a:rPr lang="zh-CN" altLang="en-US" sz="2000" dirty="0" smtClean="0">
                <a:solidFill>
                  <a:srgbClr val="FF0000"/>
                </a:solidFill>
                <a:latin typeface="Arial Unicode MS" pitchFamily="34" charset="-122"/>
                <a:ea typeface="黑体" pitchFamily="49" charset="-122"/>
              </a:rPr>
              <a:t>任意数量的消息</a:t>
            </a:r>
            <a:r>
              <a:rPr lang="en-US" altLang="zh-CN" sz="2000" dirty="0" smtClean="0">
                <a:latin typeface="Arial Unicode MS" pitchFamily="34" charset="-122"/>
                <a:ea typeface="黑体" pitchFamily="49" charset="-122"/>
              </a:rPr>
              <a:t>;</a:t>
            </a:r>
          </a:p>
          <a:p>
            <a:r>
              <a:rPr lang="zh-CN" altLang="en-US" sz="2000" dirty="0" smtClean="0">
                <a:latin typeface="Arial Unicode MS" pitchFamily="34" charset="-122"/>
                <a:ea typeface="黑体" pitchFamily="49" charset="-122"/>
              </a:rPr>
              <a:t>所有机器通过</a:t>
            </a:r>
            <a:r>
              <a:rPr lang="zh-CN" altLang="en-US" sz="2000" dirty="0" smtClean="0">
                <a:solidFill>
                  <a:srgbClr val="FF0000"/>
                </a:solidFill>
                <a:latin typeface="Arial Unicode MS" pitchFamily="34" charset="-122"/>
                <a:ea typeface="黑体" pitchFamily="49" charset="-122"/>
              </a:rPr>
              <a:t>本地计算</a:t>
            </a:r>
            <a:r>
              <a:rPr lang="zh-CN" altLang="en-US" sz="2000" dirty="0" smtClean="0">
                <a:latin typeface="Arial Unicode MS" pitchFamily="34" charset="-122"/>
                <a:ea typeface="黑体" pitchFamily="49" charset="-122"/>
              </a:rPr>
              <a:t>和</a:t>
            </a:r>
            <a:r>
              <a:rPr lang="zh-CN" altLang="en-US" sz="2000" dirty="0" smtClean="0">
                <a:solidFill>
                  <a:srgbClr val="FF0000"/>
                </a:solidFill>
                <a:latin typeface="Arial Unicode MS" pitchFamily="34" charset="-122"/>
                <a:ea typeface="黑体" pitchFamily="49" charset="-122"/>
              </a:rPr>
              <a:t>消息传送</a:t>
            </a:r>
            <a:r>
              <a:rPr lang="zh-CN" altLang="en-US" sz="2000" dirty="0" smtClean="0">
                <a:latin typeface="Arial Unicode MS" pitchFamily="34" charset="-122"/>
                <a:ea typeface="黑体" pitchFamily="49" charset="-122"/>
              </a:rPr>
              <a:t>协同完成任务</a:t>
            </a:r>
            <a:r>
              <a:rPr lang="en-US" altLang="zh-CN" sz="2000" dirty="0" smtClean="0">
                <a:latin typeface="Arial Unicode MS" pitchFamily="34" charset="-122"/>
                <a:ea typeface="黑体" pitchFamily="49" charset="-122"/>
              </a:rPr>
              <a:t>.</a:t>
            </a:r>
            <a:endParaRPr lang="zh-CN" altLang="en-US" sz="2000" b="1" dirty="0">
              <a:latin typeface="Arial Unicode MS" pitchFamily="34" charset="-122"/>
              <a:ea typeface="黑体" pitchFamily="49" charset="-122"/>
            </a:endParaRPr>
          </a:p>
        </p:txBody>
      </p:sp>
      <p:sp>
        <p:nvSpPr>
          <p:cNvPr id="13" name="灯片编号占位符 3"/>
          <p:cNvSpPr txBox="1">
            <a:spLocks/>
          </p:cNvSpPr>
          <p:nvPr/>
        </p:nvSpPr>
        <p:spPr>
          <a:xfrm>
            <a:off x="6929438" y="6492875"/>
            <a:ext cx="2133600" cy="365125"/>
          </a:xfrm>
          <a:prstGeom prst="rect">
            <a:avLst/>
          </a:prstGeom>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fld id="{3AD224E6-15A8-4E74-8987-281A30D56C8B}" type="slidenum">
              <a:rPr kumimoji="0" lang="zh-CN" altLang="en-US" sz="1200" b="0" i="0" u="none" strike="noStrike" kern="1200" cap="none" spc="0" normalizeH="0" baseline="0" noProof="0" smtClean="0">
                <a:ln>
                  <a:noFill/>
                </a:ln>
                <a:solidFill>
                  <a:schemeClr val="tx1">
                    <a:tint val="75000"/>
                  </a:schemeClr>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zh-CN" altLang="en-US" sz="1200" b="0" i="0" u="none" strike="noStrike" kern="1200" cap="none" spc="0" normalizeH="0" baseline="0" noProof="0" dirty="0">
              <a:ln>
                <a:noFill/>
              </a:ln>
              <a:solidFill>
                <a:schemeClr val="tx1">
                  <a:tint val="75000"/>
                </a:schemeClr>
              </a:solidFill>
              <a:effectLst/>
              <a:uLnTx/>
              <a:uFillTx/>
              <a:latin typeface="Arial" charset="0"/>
              <a:ea typeface="宋体" charset="-122"/>
              <a:cs typeface="+mn-cs"/>
            </a:endParaRPr>
          </a:p>
        </p:txBody>
      </p:sp>
      <p:sp>
        <p:nvSpPr>
          <p:cNvPr id="14" name="TextBox 13"/>
          <p:cNvSpPr txBox="1"/>
          <p:nvPr/>
        </p:nvSpPr>
        <p:spPr>
          <a:xfrm>
            <a:off x="288032" y="908720"/>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r>
              <a:rPr lang="zh-CN" altLang="en-US" sz="2000" dirty="0" smtClean="0">
                <a:solidFill>
                  <a:srgbClr val="3366CC"/>
                </a:solidFill>
              </a:rPr>
              <a:t>提出分布式计算模型</a:t>
            </a:r>
            <a:r>
              <a:rPr lang="en-US" altLang="zh-CN" sz="2000" dirty="0" smtClean="0">
                <a:solidFill>
                  <a:srgbClr val="3366CC"/>
                </a:solidFill>
              </a:rPr>
              <a:t> </a:t>
            </a:r>
            <a:r>
              <a:rPr lang="en-US" altLang="zh-CN" sz="2000" baseline="30000" dirty="0" smtClean="0">
                <a:solidFill>
                  <a:srgbClr val="FF0000"/>
                </a:solidFill>
              </a:rPr>
              <a:t>[2]</a:t>
            </a:r>
            <a:r>
              <a:rPr lang="en-US" altLang="zh-CN" sz="2000" dirty="0" smtClean="0">
                <a:solidFill>
                  <a:srgbClr val="3366CC"/>
                </a:solidFill>
              </a:rPr>
              <a:t>:</a:t>
            </a:r>
            <a:endParaRPr lang="en-US" altLang="zh-CN" sz="2000" dirty="0" smtClean="0">
              <a:solidFill>
                <a:srgbClr val="3366CC"/>
              </a:solidFill>
              <a:ea typeface="黑体" pitchFamily="49" charset="-122"/>
              <a:sym typeface="Wingdings" pitchFamily="2" charset="2"/>
            </a:endParaRPr>
          </a:p>
        </p:txBody>
      </p:sp>
      <p:pic>
        <p:nvPicPr>
          <p:cNvPr id="15" name="Picture 2"/>
          <p:cNvPicPr>
            <a:picLocks noChangeAspect="1" noChangeArrowheads="1"/>
          </p:cNvPicPr>
          <p:nvPr/>
        </p:nvPicPr>
        <p:blipFill>
          <a:blip r:embed="rId2" cstate="print"/>
          <a:srcRect/>
          <a:stretch>
            <a:fillRect/>
          </a:stretch>
        </p:blipFill>
        <p:spPr bwMode="auto">
          <a:xfrm>
            <a:off x="2267744" y="2780928"/>
            <a:ext cx="4320480" cy="1454760"/>
          </a:xfrm>
          <a:prstGeom prst="rect">
            <a:avLst/>
          </a:prstGeom>
          <a:noFill/>
          <a:ln w="9525">
            <a:noFill/>
            <a:miter lim="800000"/>
            <a:headEnd/>
            <a:tailEnd/>
          </a:ln>
        </p:spPr>
      </p:pic>
      <p:sp>
        <p:nvSpPr>
          <p:cNvPr id="16" name="TextBox 15"/>
          <p:cNvSpPr txBox="1"/>
          <p:nvPr/>
        </p:nvSpPr>
        <p:spPr>
          <a:xfrm>
            <a:off x="288032" y="4509120"/>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r>
              <a:rPr lang="zh-CN" altLang="en-US" sz="2000" dirty="0" smtClean="0">
                <a:solidFill>
                  <a:srgbClr val="3366CC"/>
                </a:solidFill>
              </a:rPr>
              <a:t>分布式算法复杂性指标</a:t>
            </a:r>
            <a:r>
              <a:rPr lang="en-US" altLang="zh-CN" sz="2000" dirty="0" smtClean="0">
                <a:solidFill>
                  <a:srgbClr val="3366CC"/>
                </a:solidFill>
              </a:rPr>
              <a:t>:</a:t>
            </a:r>
            <a:endParaRPr lang="en-US" altLang="zh-CN" sz="2000" dirty="0" smtClean="0">
              <a:solidFill>
                <a:srgbClr val="3366CC"/>
              </a:solidFill>
              <a:ea typeface="黑体" pitchFamily="49" charset="-122"/>
              <a:sym typeface="Wingdings" pitchFamily="2" charset="2"/>
            </a:endParaRPr>
          </a:p>
        </p:txBody>
      </p:sp>
      <p:sp>
        <p:nvSpPr>
          <p:cNvPr id="17" name="内容占位符 2"/>
          <p:cNvSpPr txBox="1">
            <a:spLocks/>
          </p:cNvSpPr>
          <p:nvPr/>
        </p:nvSpPr>
        <p:spPr bwMode="auto">
          <a:xfrm>
            <a:off x="285720" y="5085184"/>
            <a:ext cx="8501122"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2000" dirty="0" smtClean="0">
                <a:latin typeface="Arial Unicode MS" pitchFamily="34" charset="-122"/>
                <a:ea typeface="黑体" pitchFamily="49" charset="-122"/>
              </a:rPr>
              <a:t>1. </a:t>
            </a:r>
            <a:r>
              <a:rPr lang="zh-CN" altLang="en-US" sz="2000" b="1" dirty="0" smtClean="0">
                <a:solidFill>
                  <a:srgbClr val="FF0000"/>
                </a:solidFill>
                <a:latin typeface="Arial Unicode MS" pitchFamily="34" charset="-122"/>
                <a:ea typeface="黑体" pitchFamily="49" charset="-122"/>
              </a:rPr>
              <a:t>机器访问次数</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访问一台机器的最大次数</a:t>
            </a:r>
            <a:r>
              <a:rPr lang="en-US" altLang="zh-CN" sz="2000" dirty="0" smtClean="0">
                <a:latin typeface="Arial Unicode MS" pitchFamily="34" charset="-122"/>
                <a:ea typeface="黑体" pitchFamily="49" charset="-122"/>
              </a:rPr>
              <a:t>(</a:t>
            </a:r>
            <a:r>
              <a:rPr lang="zh-CN" altLang="en-US" sz="2000" b="1" dirty="0" smtClean="0">
                <a:solidFill>
                  <a:srgbClr val="3366CC"/>
                </a:solidFill>
                <a:latin typeface="Arial Unicode MS" pitchFamily="34" charset="-122"/>
                <a:ea typeface="黑体" pitchFamily="49" charset="-122"/>
              </a:rPr>
              <a:t>交互复杂性</a:t>
            </a:r>
            <a:r>
              <a:rPr lang="en-US" altLang="zh-CN" sz="2000" dirty="0" smtClean="0">
                <a:latin typeface="Arial Unicode MS" pitchFamily="34" charset="-122"/>
                <a:ea typeface="黑体" pitchFamily="49" charset="-122"/>
              </a:rPr>
              <a:t>)</a:t>
            </a:r>
          </a:p>
          <a:p>
            <a:r>
              <a:rPr lang="en-US" altLang="zh-CN" sz="2000" dirty="0" smtClean="0">
                <a:latin typeface="Arial Unicode MS" pitchFamily="34" charset="-122"/>
                <a:ea typeface="黑体" pitchFamily="49" charset="-122"/>
              </a:rPr>
              <a:t>2. </a:t>
            </a:r>
            <a:r>
              <a:rPr lang="zh-CN" altLang="en-US" sz="2000" b="1" dirty="0" smtClean="0">
                <a:solidFill>
                  <a:srgbClr val="FF0000"/>
                </a:solidFill>
                <a:latin typeface="Arial Unicode MS" pitchFamily="34" charset="-122"/>
                <a:ea typeface="黑体" pitchFamily="49" charset="-122"/>
              </a:rPr>
              <a:t>最大完工时间</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所有机器中最长的完工时间</a:t>
            </a:r>
            <a:r>
              <a:rPr lang="en-US" altLang="zh-CN" sz="2000" dirty="0" smtClean="0">
                <a:latin typeface="Arial Unicode MS" pitchFamily="34" charset="-122"/>
                <a:ea typeface="黑体" pitchFamily="49" charset="-122"/>
              </a:rPr>
              <a:t>(</a:t>
            </a:r>
            <a:r>
              <a:rPr lang="zh-CN" altLang="en-US" sz="2000" b="1" dirty="0" smtClean="0">
                <a:solidFill>
                  <a:srgbClr val="3366CC"/>
                </a:solidFill>
                <a:latin typeface="Arial Unicode MS" pitchFamily="34" charset="-122"/>
                <a:ea typeface="黑体" pitchFamily="49" charset="-122"/>
              </a:rPr>
              <a:t>效率</a:t>
            </a:r>
            <a:r>
              <a:rPr lang="en-US" altLang="zh-CN" sz="2000" dirty="0" smtClean="0">
                <a:latin typeface="Arial Unicode MS" pitchFamily="34" charset="-122"/>
                <a:ea typeface="黑体" pitchFamily="49" charset="-122"/>
              </a:rPr>
              <a:t>)</a:t>
            </a:r>
          </a:p>
          <a:p>
            <a:r>
              <a:rPr lang="en-US" altLang="zh-CN" sz="2000" dirty="0" smtClean="0">
                <a:latin typeface="Arial Unicode MS" pitchFamily="34" charset="-122"/>
                <a:ea typeface="黑体" pitchFamily="49" charset="-122"/>
              </a:rPr>
              <a:t>3. </a:t>
            </a:r>
            <a:r>
              <a:rPr lang="zh-CN" altLang="en-US" sz="2000" b="1" dirty="0" smtClean="0">
                <a:solidFill>
                  <a:srgbClr val="FF0000"/>
                </a:solidFill>
                <a:latin typeface="Arial Unicode MS" pitchFamily="34" charset="-122"/>
                <a:ea typeface="黑体" pitchFamily="49" charset="-122"/>
              </a:rPr>
              <a:t>通讯数据量</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不同机器之间的通讯消息的量和</a:t>
            </a:r>
            <a:r>
              <a:rPr lang="en-US" altLang="zh-CN" sz="2000" dirty="0" smtClean="0">
                <a:latin typeface="Arial Unicode MS" pitchFamily="34" charset="-122"/>
                <a:ea typeface="黑体" pitchFamily="49" charset="-122"/>
              </a:rPr>
              <a:t> (</a:t>
            </a:r>
            <a:r>
              <a:rPr lang="zh-CN" altLang="en-US" sz="2000" b="1" dirty="0" smtClean="0">
                <a:solidFill>
                  <a:srgbClr val="3366CC"/>
                </a:solidFill>
                <a:latin typeface="Arial Unicode MS" pitchFamily="34" charset="-122"/>
                <a:ea typeface="黑体" pitchFamily="49" charset="-122"/>
              </a:rPr>
              <a:t>网络带宽的消耗</a:t>
            </a:r>
            <a:r>
              <a:rPr lang="en-US" altLang="zh-CN" sz="2000" dirty="0" smtClean="0">
                <a:latin typeface="Arial Unicode MS" pitchFamily="34" charset="-122"/>
                <a:ea typeface="黑体" pitchFamily="49" charset="-122"/>
              </a:rPr>
              <a:t>)</a:t>
            </a:r>
            <a:endParaRPr kumimoji="0" lang="en-US" altLang="zh-CN" sz="2000" strike="noStrike" kern="0" cap="none" spc="0" normalizeH="0" baseline="0" noProof="0" dirty="0" smtClean="0">
              <a:ln>
                <a:noFill/>
              </a:ln>
              <a:solidFill>
                <a:schemeClr val="tx1"/>
              </a:solidFill>
              <a:effectLst/>
              <a:uLnTx/>
              <a:uFillTx/>
              <a:latin typeface="Arial Unicode MS" pitchFamily="34" charset="-122"/>
              <a:ea typeface="黑体" pitchFamily="49" charset="-122"/>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2000"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0" name="灯片编号占位符 9"/>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11" name="矩形 10"/>
          <p:cNvSpPr/>
          <p:nvPr/>
        </p:nvSpPr>
        <p:spPr>
          <a:xfrm>
            <a:off x="0" y="6505599"/>
            <a:ext cx="9144000" cy="307777"/>
          </a:xfrm>
          <a:prstGeom prst="rect">
            <a:avLst/>
          </a:prstGeom>
          <a:ln>
            <a:solidFill>
              <a:srgbClr val="FF0000"/>
            </a:solidFill>
          </a:ln>
        </p:spPr>
        <p:txBody>
          <a:bodyPr wrap="square">
            <a:spAutoFit/>
          </a:bodyPr>
          <a:lstStyle/>
          <a:p>
            <a:pPr>
              <a:buNone/>
            </a:pPr>
            <a:r>
              <a:rPr lang="en-US" altLang="zh-CN" sz="1400" dirty="0" smtClean="0">
                <a:latin typeface="Arial Unicode MS" pitchFamily="34" charset="-122"/>
                <a:ea typeface="黑体" pitchFamily="49" charset="-122"/>
              </a:rPr>
              <a:t>[2] </a:t>
            </a:r>
            <a:r>
              <a:rPr lang="en-US" altLang="zh-CN" sz="1400" dirty="0" err="1" smtClean="0">
                <a:latin typeface="Arial Unicode MS" pitchFamily="34" charset="-122"/>
                <a:ea typeface="黑体" pitchFamily="49" charset="-122"/>
              </a:rPr>
              <a:t>Shuai</a:t>
            </a:r>
            <a:r>
              <a:rPr lang="en-US" altLang="zh-CN" sz="1400" dirty="0" smtClean="0">
                <a:latin typeface="Arial Unicode MS" pitchFamily="34" charset="-122"/>
                <a:ea typeface="黑体" pitchFamily="49" charset="-122"/>
              </a:rPr>
              <a:t> Ma, Yang Cao, </a:t>
            </a:r>
            <a:r>
              <a:rPr lang="en-US" altLang="zh-CN" sz="1400" dirty="0" err="1" smtClean="0">
                <a:latin typeface="Arial Unicode MS" pitchFamily="34" charset="-122"/>
                <a:ea typeface="黑体" pitchFamily="49" charset="-122"/>
              </a:rPr>
              <a:t>Jinpeng</a:t>
            </a:r>
            <a:r>
              <a:rPr lang="en-US" altLang="zh-CN" sz="1400" dirty="0" smtClean="0">
                <a:latin typeface="Arial Unicode MS" pitchFamily="34" charset="-122"/>
                <a:ea typeface="黑体" pitchFamily="49" charset="-122"/>
              </a:rPr>
              <a:t> </a:t>
            </a:r>
            <a:r>
              <a:rPr lang="en-US" altLang="zh-CN" sz="1400" dirty="0" err="1" smtClean="0">
                <a:latin typeface="Arial Unicode MS" pitchFamily="34" charset="-122"/>
                <a:ea typeface="黑体" pitchFamily="49" charset="-122"/>
              </a:rPr>
              <a:t>Huai</a:t>
            </a:r>
            <a:r>
              <a:rPr lang="en-US" altLang="zh-CN" sz="1400" dirty="0" smtClean="0">
                <a:latin typeface="Arial Unicode MS" pitchFamily="34" charset="-122"/>
                <a:ea typeface="黑体" pitchFamily="49" charset="-122"/>
              </a:rPr>
              <a:t>, and </a:t>
            </a:r>
            <a:r>
              <a:rPr lang="en-US" altLang="zh-CN" sz="1400" dirty="0" err="1" smtClean="0">
                <a:latin typeface="Arial Unicode MS" pitchFamily="34" charset="-122"/>
                <a:ea typeface="黑体" pitchFamily="49" charset="-122"/>
              </a:rPr>
              <a:t>Tianyu</a:t>
            </a:r>
            <a:r>
              <a:rPr lang="en-US" altLang="zh-CN" sz="1400" dirty="0" smtClean="0">
                <a:latin typeface="Arial Unicode MS" pitchFamily="34" charset="-122"/>
                <a:ea typeface="黑体" pitchFamily="49" charset="-122"/>
              </a:rPr>
              <a:t> </a:t>
            </a:r>
            <a:r>
              <a:rPr lang="en-US" altLang="zh-CN" sz="1400" dirty="0" err="1" smtClean="0">
                <a:latin typeface="Arial Unicode MS" pitchFamily="34" charset="-122"/>
                <a:ea typeface="黑体" pitchFamily="49" charset="-122"/>
              </a:rPr>
              <a:t>Wo</a:t>
            </a:r>
            <a:r>
              <a:rPr lang="en-US" altLang="zh-CN" sz="1400" dirty="0" smtClean="0">
                <a:latin typeface="Arial Unicode MS" pitchFamily="34" charset="-122"/>
                <a:ea typeface="黑体" pitchFamily="49" charset="-122"/>
              </a:rPr>
              <a:t>, Distributed Graph Pattern Matching, </a:t>
            </a:r>
            <a:r>
              <a:rPr lang="en-US" altLang="zh-CN" sz="1400" b="1" dirty="0" smtClean="0">
                <a:solidFill>
                  <a:srgbClr val="C00000"/>
                </a:solidFill>
                <a:latin typeface="Arial Unicode MS" pitchFamily="34" charset="-122"/>
                <a:ea typeface="黑体" pitchFamily="49" charset="-122"/>
              </a:rPr>
              <a:t>WWW</a:t>
            </a:r>
            <a:r>
              <a:rPr lang="en-US" altLang="zh-CN" sz="1400" dirty="0" smtClean="0">
                <a:latin typeface="Arial Unicode MS" pitchFamily="34" charset="-122"/>
                <a:ea typeface="黑体" pitchFamily="49" charset="-122"/>
              </a:rPr>
              <a:t> </a:t>
            </a:r>
            <a:r>
              <a:rPr lang="en-US" altLang="zh-CN" sz="1400" b="1" dirty="0" smtClean="0">
                <a:solidFill>
                  <a:srgbClr val="C00000"/>
                </a:solidFill>
                <a:latin typeface="Arial Unicode MS" pitchFamily="34" charset="-122"/>
                <a:ea typeface="黑体" pitchFamily="49" charset="-122"/>
              </a:rPr>
              <a:t>2012</a:t>
            </a:r>
            <a:r>
              <a:rPr lang="en-US" altLang="zh-CN" sz="1400" dirty="0" smtClean="0">
                <a:latin typeface="Arial Unicode MS" pitchFamily="34" charset="-122"/>
                <a:ea typeface="黑体" pitchFamily="49" charset="-122"/>
              </a:rPr>
              <a:t>.</a:t>
            </a:r>
            <a:endParaRPr lang="en-US" altLang="zh-CN" sz="1400" b="1" dirty="0" smtClean="0">
              <a:solidFill>
                <a:srgbClr val="C0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par>
                                <p:cTn id="12" presetID="3" presetClass="entr" presetSubtype="10" fill="hold" grpId="1"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增量计算技术</a:t>
            </a:r>
            <a:endParaRPr lang="zh-CN" altLang="en-US" sz="3600" b="1" dirty="0">
              <a:solidFill>
                <a:srgbClr val="C00000"/>
              </a:solidFill>
              <a:latin typeface="Arial Unicode MS" pitchFamily="34" charset="-122"/>
              <a:ea typeface="黑体" pitchFamily="49" charset="-122"/>
            </a:endParaRPr>
          </a:p>
        </p:txBody>
      </p:sp>
      <p:cxnSp>
        <p:nvCxnSpPr>
          <p:cNvPr id="16" name="Straight Arrow Connector 5"/>
          <p:cNvCxnSpPr/>
          <p:nvPr/>
        </p:nvCxnSpPr>
        <p:spPr bwMode="auto">
          <a:xfrm>
            <a:off x="2987824" y="3501008"/>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7" name="TextBox 19"/>
          <p:cNvSpPr txBox="1">
            <a:spLocks noChangeArrowheads="1"/>
          </p:cNvSpPr>
          <p:nvPr/>
        </p:nvSpPr>
        <p:spPr bwMode="auto">
          <a:xfrm>
            <a:off x="899592" y="3212976"/>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3" name="TextBox 19"/>
          <p:cNvSpPr txBox="1">
            <a:spLocks noChangeArrowheads="1"/>
          </p:cNvSpPr>
          <p:nvPr/>
        </p:nvSpPr>
        <p:spPr bwMode="auto">
          <a:xfrm>
            <a:off x="5652120" y="3212976"/>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7" name="TextBox 3"/>
          <p:cNvSpPr txBox="1">
            <a:spLocks noChangeArrowheads="1"/>
          </p:cNvSpPr>
          <p:nvPr/>
        </p:nvSpPr>
        <p:spPr bwMode="auto">
          <a:xfrm>
            <a:off x="2915816" y="2564904"/>
            <a:ext cx="2016224" cy="830997"/>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Incremental computation</a:t>
            </a:r>
            <a:endParaRPr lang="zh-CN" altLang="en-US" dirty="0">
              <a:latin typeface="Rockwell" pitchFamily="18" charset="0"/>
            </a:endParaRPr>
          </a:p>
        </p:txBody>
      </p:sp>
      <p:sp>
        <p:nvSpPr>
          <p:cNvPr id="10" name="TextBox 3"/>
          <p:cNvSpPr txBox="1">
            <a:spLocks noChangeArrowheads="1"/>
          </p:cNvSpPr>
          <p:nvPr/>
        </p:nvSpPr>
        <p:spPr bwMode="auto">
          <a:xfrm>
            <a:off x="5292080" y="4263479"/>
            <a:ext cx="1728192" cy="369332"/>
          </a:xfrm>
          <a:prstGeom prst="rect">
            <a:avLst/>
          </a:prstGeom>
          <a:noFill/>
          <a:ln w="9525">
            <a:noFill/>
            <a:miter lim="800000"/>
            <a:headEnd/>
            <a:tailEnd/>
          </a:ln>
        </p:spPr>
        <p:txBody>
          <a:bodyPr wrap="square">
            <a:spAutoFit/>
          </a:bodyPr>
          <a:lstStyle/>
          <a:p>
            <a:r>
              <a:rPr lang="zh-CN" altLang="en-US" dirty="0" smtClean="0">
                <a:latin typeface="+mn-ea"/>
                <a:ea typeface="+mn-ea"/>
              </a:rPr>
              <a:t>已有计算结果</a:t>
            </a:r>
            <a:endParaRPr lang="zh-CN" altLang="en-US" dirty="0">
              <a:latin typeface="+mn-ea"/>
              <a:ea typeface="+mn-ea"/>
            </a:endParaRPr>
          </a:p>
        </p:txBody>
      </p:sp>
      <p:sp>
        <p:nvSpPr>
          <p:cNvPr id="24" name="下箭头 23"/>
          <p:cNvSpPr/>
          <p:nvPr/>
        </p:nvSpPr>
        <p:spPr>
          <a:xfrm>
            <a:off x="6012160" y="3717032"/>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358246" cy="796908"/>
          </a:xfrm>
        </p:spPr>
        <p:txBody>
          <a:bodyPr/>
          <a:lstStyle/>
          <a:p>
            <a:r>
              <a:rPr lang="zh-CN" altLang="en-US" sz="3600" b="1" dirty="0" smtClean="0">
                <a:solidFill>
                  <a:srgbClr val="C00000"/>
                </a:solidFill>
                <a:latin typeface="Arial Unicode MS" pitchFamily="34" charset="-122"/>
                <a:ea typeface="黑体" pitchFamily="49" charset="-122"/>
              </a:rPr>
              <a:t>增量计算技术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Grp="1"/>
          </p:cNvSpPr>
          <p:nvPr>
            <p:ph idx="1"/>
          </p:nvPr>
        </p:nvSpPr>
        <p:spPr>
          <a:xfrm>
            <a:off x="391358" y="2872316"/>
            <a:ext cx="8501122" cy="1420780"/>
          </a:xfrm>
        </p:spPr>
        <p:txBody>
          <a:bodyPr/>
          <a:lstStyle/>
          <a:p>
            <a:r>
              <a:rPr lang="zh-CN" altLang="en-US" sz="2400" dirty="0" smtClean="0">
                <a:latin typeface="Arial Unicode MS" pitchFamily="34" charset="-122"/>
                <a:ea typeface="黑体" pitchFamily="49" charset="-122"/>
              </a:rPr>
              <a:t>将索引系统改为增量的方法：</a:t>
            </a:r>
            <a:endParaRPr lang="en-US" altLang="zh-CN" sz="2400" dirty="0" smtClean="0">
              <a:latin typeface="Arial Unicode MS" pitchFamily="34" charset="-122"/>
              <a:ea typeface="黑体" pitchFamily="49" charset="-122"/>
            </a:endParaRPr>
          </a:p>
          <a:p>
            <a:pPr lvl="1"/>
            <a:r>
              <a:rPr lang="zh-CN" altLang="en-US" sz="2000" dirty="0" smtClean="0">
                <a:latin typeface="Arial Unicode MS" pitchFamily="34" charset="-122"/>
                <a:ea typeface="黑体" pitchFamily="49" charset="-122"/>
              </a:rPr>
              <a:t>将文档的平均处理时间减少为</a:t>
            </a:r>
            <a:r>
              <a:rPr lang="en-US" altLang="zh-CN" sz="2000" dirty="0" smtClean="0">
                <a:solidFill>
                  <a:srgbClr val="FF0000"/>
                </a:solidFill>
                <a:ea typeface="黑体" pitchFamily="49" charset="-122"/>
              </a:rPr>
              <a:t>1%</a:t>
            </a:r>
            <a:endParaRPr lang="en-US" altLang="zh-CN" sz="2000" dirty="0" smtClean="0">
              <a:solidFill>
                <a:srgbClr val="FF0000"/>
              </a:solidFill>
              <a:latin typeface="Arial Unicode MS" pitchFamily="34" charset="-122"/>
              <a:ea typeface="黑体" pitchFamily="49" charset="-122"/>
            </a:endParaRPr>
          </a:p>
          <a:p>
            <a:pPr lvl="1"/>
            <a:r>
              <a:rPr lang="zh-CN" altLang="en-US" sz="2000" dirty="0" smtClean="0">
                <a:ea typeface="黑体" pitchFamily="49" charset="-122"/>
              </a:rPr>
              <a:t>当每天处理的文档数据一样是，将文档的平均老化时间减少</a:t>
            </a:r>
            <a:r>
              <a:rPr lang="en-US" altLang="zh-CN" sz="2000" dirty="0" smtClean="0">
                <a:solidFill>
                  <a:srgbClr val="FF0000"/>
                </a:solidFill>
                <a:ea typeface="黑体" pitchFamily="49" charset="-122"/>
              </a:rPr>
              <a:t>50%</a:t>
            </a:r>
            <a:endParaRPr lang="en-US" altLang="zh-CN" sz="2000" dirty="0" smtClean="0">
              <a:latin typeface="Arial Unicode MS" pitchFamily="34" charset="-122"/>
              <a:ea typeface="黑体" pitchFamily="49" charset="-122"/>
            </a:endParaRPr>
          </a:p>
        </p:txBody>
      </p:sp>
      <p:sp>
        <p:nvSpPr>
          <p:cNvPr id="6" name="Rectangle 14"/>
          <p:cNvSpPr txBox="1">
            <a:spLocks noChangeArrowheads="1"/>
          </p:cNvSpPr>
          <p:nvPr/>
        </p:nvSpPr>
        <p:spPr bwMode="auto">
          <a:xfrm>
            <a:off x="251520" y="5445224"/>
            <a:ext cx="8568952"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zh-CN" altLang="en-US" sz="2000" b="1" dirty="0" smtClean="0"/>
              <a:t>从</a:t>
            </a:r>
            <a:r>
              <a:rPr lang="zh-CN" altLang="en-US" sz="2000" b="1" dirty="0" smtClean="0">
                <a:solidFill>
                  <a:srgbClr val="FF0000"/>
                </a:solidFill>
              </a:rPr>
              <a:t>“零”开始</a:t>
            </a:r>
            <a:r>
              <a:rPr lang="zh-CN" altLang="en-US" sz="2000" b="1" dirty="0" smtClean="0"/>
              <a:t>是对计算资源的极大浪费</a:t>
            </a:r>
            <a:r>
              <a:rPr lang="en-US" altLang="zh-CN" sz="2000" b="1" dirty="0" smtClean="0"/>
              <a:t>!</a:t>
            </a:r>
            <a:endParaRPr lang="en-US" altLang="zh-CN" sz="2000" b="1" dirty="0" smtClean="0">
              <a:ea typeface="黑体" pitchFamily="49" charset="-122"/>
              <a:sym typeface="Wingdings" pitchFamily="2" charset="2"/>
            </a:endParaRPr>
          </a:p>
        </p:txBody>
      </p:sp>
      <p:sp>
        <p:nvSpPr>
          <p:cNvPr id="10" name="TextBox 9"/>
          <p:cNvSpPr txBox="1"/>
          <p:nvPr/>
        </p:nvSpPr>
        <p:spPr>
          <a:xfrm>
            <a:off x="391358" y="2276872"/>
            <a:ext cx="838842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smtClean="0">
                <a:solidFill>
                  <a:srgbClr val="0066CC"/>
                </a:solidFill>
              </a:rPr>
              <a:t>Google </a:t>
            </a:r>
            <a:r>
              <a:rPr lang="en-US" altLang="zh-CN" sz="2400" b="1" dirty="0" smtClean="0">
                <a:solidFill>
                  <a:srgbClr val="0066CC"/>
                </a:solidFill>
              </a:rPr>
              <a:t>Percolator </a:t>
            </a:r>
            <a:r>
              <a:rPr lang="en-US" altLang="zh-CN" sz="2400" baseline="30000" dirty="0" smtClean="0">
                <a:solidFill>
                  <a:srgbClr val="FF0000"/>
                </a:solidFill>
              </a:rPr>
              <a:t> [19]</a:t>
            </a:r>
            <a:r>
              <a:rPr lang="en-US" altLang="zh-CN" sz="2400" dirty="0" smtClean="0">
                <a:solidFill>
                  <a:srgbClr val="0066CC"/>
                </a:solidFill>
              </a:rPr>
              <a:t>: </a:t>
            </a:r>
            <a:endParaRPr lang="en-US" altLang="zh-CN" sz="2400" dirty="0">
              <a:solidFill>
                <a:srgbClr val="0066CC"/>
              </a:solidFill>
            </a:endParaRPr>
          </a:p>
        </p:txBody>
      </p:sp>
      <p:sp>
        <p:nvSpPr>
          <p:cNvPr id="11" name="TextBox 10"/>
          <p:cNvSpPr txBox="1"/>
          <p:nvPr/>
        </p:nvSpPr>
        <p:spPr>
          <a:xfrm>
            <a:off x="391358" y="1052736"/>
            <a:ext cx="838842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0066CC"/>
                </a:solidFill>
              </a:rPr>
              <a:t>如，增量模式匹配</a:t>
            </a:r>
            <a:r>
              <a:rPr lang="en-US" altLang="zh-CN" sz="2400" b="1" dirty="0" smtClean="0">
                <a:solidFill>
                  <a:srgbClr val="0066CC"/>
                </a:solidFill>
              </a:rPr>
              <a:t> (VLDB  2010</a:t>
            </a:r>
            <a:r>
              <a:rPr lang="en-US" altLang="zh-CN" sz="2400" baseline="30000" dirty="0" smtClean="0">
                <a:solidFill>
                  <a:srgbClr val="FF0000"/>
                </a:solidFill>
              </a:rPr>
              <a:t> [6]</a:t>
            </a:r>
            <a:r>
              <a:rPr lang="en-US" altLang="zh-CN" sz="2400" b="1" dirty="0" smtClean="0">
                <a:solidFill>
                  <a:srgbClr val="0066CC"/>
                </a:solidFill>
              </a:rPr>
              <a:t> )</a:t>
            </a:r>
            <a:r>
              <a:rPr lang="en-US" altLang="zh-CN" sz="2400" dirty="0" smtClean="0">
                <a:solidFill>
                  <a:srgbClr val="0066CC"/>
                </a:solidFill>
              </a:rPr>
              <a:t>: </a:t>
            </a:r>
            <a:endParaRPr lang="en-US" altLang="zh-CN" sz="2400" dirty="0">
              <a:solidFill>
                <a:srgbClr val="0066CC"/>
              </a:solidFill>
            </a:endParaRPr>
          </a:p>
        </p:txBody>
      </p:sp>
      <p:sp>
        <p:nvSpPr>
          <p:cNvPr id="12" name="内容占位符 2"/>
          <p:cNvSpPr txBox="1">
            <a:spLocks/>
          </p:cNvSpPr>
          <p:nvPr/>
        </p:nvSpPr>
        <p:spPr bwMode="auto">
          <a:xfrm>
            <a:off x="391358" y="164818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zh-CN" altLang="en-US" sz="2400" kern="0" dirty="0" smtClean="0">
                <a:latin typeface="Arial Unicode MS" pitchFamily="34" charset="-122"/>
                <a:ea typeface="黑体" pitchFamily="49" charset="-122"/>
              </a:rPr>
              <a:t>提高效率，同时也</a:t>
            </a: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rPr>
              <a:t>是应对数据动态性的一种有效方法</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p:txBody>
      </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14" name="矩形 13"/>
          <p:cNvSpPr/>
          <p:nvPr/>
        </p:nvSpPr>
        <p:spPr>
          <a:xfrm>
            <a:off x="0" y="6290156"/>
            <a:ext cx="9144000" cy="523220"/>
          </a:xfrm>
          <a:prstGeom prst="rect">
            <a:avLst/>
          </a:prstGeom>
          <a:ln>
            <a:solidFill>
              <a:srgbClr val="FF0000"/>
            </a:solidFill>
          </a:ln>
        </p:spPr>
        <p:txBody>
          <a:bodyPr wrap="square">
            <a:spAutoFit/>
          </a:bodyPr>
          <a:lstStyle/>
          <a:p>
            <a:r>
              <a:rPr lang="en-US" altLang="zh-CN" sz="1400" dirty="0" smtClean="0">
                <a:latin typeface="Arial Unicode MS" pitchFamily="34" charset="-122"/>
                <a:ea typeface="黑体" pitchFamily="49" charset="-122"/>
              </a:rPr>
              <a:t>[6] </a:t>
            </a:r>
            <a:r>
              <a:rPr lang="en-US" altLang="zh-CN" sz="1400" dirty="0" err="1" smtClean="0">
                <a:latin typeface="Arial Unicode MS" pitchFamily="34" charset="-122"/>
                <a:ea typeface="黑体" pitchFamily="49" charset="-122"/>
              </a:rPr>
              <a:t>Wenfei</a:t>
            </a:r>
            <a:r>
              <a:rPr lang="en-US" altLang="zh-CN" sz="1400" dirty="0" smtClean="0">
                <a:latin typeface="Arial Unicode MS" pitchFamily="34" charset="-122"/>
                <a:ea typeface="黑体" pitchFamily="49" charset="-122"/>
              </a:rPr>
              <a:t> Fan, </a:t>
            </a:r>
            <a:r>
              <a:rPr lang="en-US" altLang="zh-CN" sz="1400" dirty="0" err="1" smtClean="0">
                <a:latin typeface="Arial Unicode MS" pitchFamily="34" charset="-122"/>
                <a:ea typeface="黑体" pitchFamily="49" charset="-122"/>
              </a:rPr>
              <a:t>Jianzhong</a:t>
            </a:r>
            <a:r>
              <a:rPr lang="en-US" altLang="zh-CN" sz="1400" dirty="0" smtClean="0">
                <a:latin typeface="Arial Unicode MS" pitchFamily="34" charset="-122"/>
                <a:ea typeface="黑体" pitchFamily="49" charset="-122"/>
              </a:rPr>
              <a:t> Li, </a:t>
            </a:r>
            <a:r>
              <a:rPr lang="en-US" altLang="zh-CN" sz="1400" dirty="0" err="1" smtClean="0">
                <a:latin typeface="Arial Unicode MS" pitchFamily="34" charset="-122"/>
                <a:ea typeface="黑体" pitchFamily="49" charset="-122"/>
              </a:rPr>
              <a:t>Shuai</a:t>
            </a:r>
            <a:r>
              <a:rPr lang="en-US" altLang="zh-CN" sz="1400" dirty="0" smtClean="0">
                <a:latin typeface="Arial Unicode MS" pitchFamily="34" charset="-122"/>
                <a:ea typeface="黑体" pitchFamily="49" charset="-122"/>
              </a:rPr>
              <a:t> Ma, Nan Tang, and </a:t>
            </a:r>
            <a:r>
              <a:rPr lang="en-US" altLang="zh-CN" sz="1400" dirty="0" err="1" smtClean="0">
                <a:latin typeface="Arial Unicode MS" pitchFamily="34" charset="-122"/>
                <a:ea typeface="黑体" pitchFamily="49" charset="-122"/>
              </a:rPr>
              <a:t>Yinghui</a:t>
            </a:r>
            <a:r>
              <a:rPr lang="en-US" altLang="zh-CN" sz="1400" dirty="0" smtClean="0">
                <a:latin typeface="Arial Unicode MS" pitchFamily="34" charset="-122"/>
                <a:ea typeface="黑体" pitchFamily="49" charset="-122"/>
              </a:rPr>
              <a:t> Wu, Graph Pattern Matching: From Intractable to Polynomial Time</a:t>
            </a:r>
            <a:r>
              <a:rPr lang="en-US" altLang="zh-CN" sz="1400" b="1" dirty="0" smtClean="0">
                <a:solidFill>
                  <a:srgbClr val="C00000"/>
                </a:solidFill>
                <a:latin typeface="Arial Unicode MS" pitchFamily="34" charset="-122"/>
                <a:ea typeface="黑体" pitchFamily="49" charset="-122"/>
              </a:rPr>
              <a:t>. VLDB 2010</a:t>
            </a:r>
            <a:r>
              <a:rPr lang="en-US" altLang="zh-CN" sz="1400" dirty="0" smtClean="0">
                <a:latin typeface="Arial Unicode MS" pitchFamily="34" charset="-122"/>
                <a:ea typeface="黑体" pitchFamily="49" charset="-122"/>
              </a:rPr>
              <a:t>.</a:t>
            </a:r>
            <a:endParaRPr lang="en-US" altLang="zh-CN" sz="1400" b="1" dirty="0" smtClean="0">
              <a:solidFill>
                <a:srgbClr val="C0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C00000"/>
                </a:solidFill>
                <a:latin typeface="Arial Unicode MS" pitchFamily="34" charset="-122"/>
                <a:ea typeface="黑体" pitchFamily="49" charset="-122"/>
              </a:rPr>
              <a:t>其它数据技术</a:t>
            </a:r>
            <a:endParaRPr lang="zh-CN" altLang="en-US" sz="40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285720" y="1000108"/>
            <a:ext cx="8501122" cy="772708"/>
          </a:xfrm>
        </p:spPr>
        <p:txBody>
          <a:bodyPr/>
          <a:lstStyle/>
          <a:p>
            <a:pPr marL="342900" lvl="1" indent="-342900">
              <a:buFontTx/>
              <a:buChar char="•"/>
            </a:pPr>
            <a:r>
              <a:rPr lang="zh-CN" altLang="en-US" sz="2800" b="1" dirty="0" smtClean="0">
                <a:solidFill>
                  <a:srgbClr val="C00000"/>
                </a:solidFill>
                <a:ea typeface="黑体" pitchFamily="49" charset="-122"/>
              </a:rPr>
              <a:t>数据索引：</a:t>
            </a:r>
            <a:r>
              <a:rPr lang="zh-CN" altLang="en-US" dirty="0" smtClean="0">
                <a:solidFill>
                  <a:srgbClr val="0066CC"/>
                </a:solidFill>
                <a:latin typeface="Arial Unicode MS" pitchFamily="34" charset="-122"/>
                <a:ea typeface="黑体" pitchFamily="49" charset="-122"/>
              </a:rPr>
              <a:t>空间代价、</a:t>
            </a:r>
            <a:r>
              <a:rPr lang="zh-CN" altLang="en-US" dirty="0" smtClean="0">
                <a:solidFill>
                  <a:srgbClr val="0066CC"/>
                </a:solidFill>
                <a:ea typeface="黑体" pitchFamily="49" charset="-122"/>
              </a:rPr>
              <a:t>构建时间代价、</a:t>
            </a:r>
            <a:r>
              <a:rPr lang="zh-CN" altLang="en-US" dirty="0" smtClean="0">
                <a:solidFill>
                  <a:srgbClr val="0066CC"/>
                </a:solidFill>
                <a:latin typeface="Arial Unicode MS" pitchFamily="34" charset="-122"/>
                <a:ea typeface="黑体" pitchFamily="49" charset="-122"/>
              </a:rPr>
              <a:t>查询效率提高</a:t>
            </a:r>
            <a:endParaRPr lang="en-US" altLang="zh-CN" dirty="0" smtClean="0">
              <a:latin typeface="Arial Unicode MS" pitchFamily="34" charset="-122"/>
              <a:ea typeface="黑体" pitchFamily="49" charset="-122"/>
            </a:endParaRPr>
          </a:p>
          <a:p>
            <a:pPr>
              <a:buNone/>
            </a:pPr>
            <a:endParaRPr lang="zh-CN" altLang="en-US" sz="2800" dirty="0">
              <a:latin typeface="Arial Unicode MS" pitchFamily="34" charset="-122"/>
              <a:ea typeface="黑体" pitchFamily="49" charset="-122"/>
            </a:endParaRPr>
          </a:p>
        </p:txBody>
      </p:sp>
      <p:cxnSp>
        <p:nvCxnSpPr>
          <p:cNvPr id="11" name="Straight Arrow Connector 5"/>
          <p:cNvCxnSpPr/>
          <p:nvPr/>
        </p:nvCxnSpPr>
        <p:spPr bwMode="auto">
          <a:xfrm>
            <a:off x="3635896" y="263691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2627784" y="237530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5724128" y="2375302"/>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3707904" y="2060848"/>
            <a:ext cx="2016224" cy="461665"/>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compression</a:t>
            </a:r>
            <a:endParaRPr lang="zh-CN" altLang="en-US" dirty="0">
              <a:latin typeface="Rockwell" pitchFamily="18" charset="0"/>
            </a:endParaRPr>
          </a:p>
        </p:txBody>
      </p:sp>
      <p:sp>
        <p:nvSpPr>
          <p:cNvPr id="15" name="内容占位符 2"/>
          <p:cNvSpPr txBox="1">
            <a:spLocks/>
          </p:cNvSpPr>
          <p:nvPr/>
        </p:nvSpPr>
        <p:spPr bwMode="auto">
          <a:xfrm>
            <a:off x="285720" y="234888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数据压缩：</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395243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数据划分：</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3635896" y="4194666"/>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2555776" y="3933056"/>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5724128" y="3933056"/>
            <a:ext cx="331236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  </a:t>
            </a:r>
            <a:endParaRPr lang="zh-CN" altLang="en-US" sz="2800" dirty="0">
              <a:latin typeface="Rockwell" pitchFamily="18" charset="0"/>
            </a:endParaRPr>
          </a:p>
        </p:txBody>
      </p:sp>
      <p:sp>
        <p:nvSpPr>
          <p:cNvPr id="20" name="TextBox 3"/>
          <p:cNvSpPr txBox="1">
            <a:spLocks noChangeArrowheads="1"/>
          </p:cNvSpPr>
          <p:nvPr/>
        </p:nvSpPr>
        <p:spPr bwMode="auto">
          <a:xfrm>
            <a:off x="3851920" y="3687415"/>
            <a:ext cx="2304256" cy="461665"/>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partitioning</a:t>
            </a:r>
            <a:endParaRPr lang="zh-CN" altLang="en-US" dirty="0">
              <a:latin typeface="Rockwell" pitchFamily="18" charset="0"/>
            </a:endParaRPr>
          </a:p>
        </p:txBody>
      </p:sp>
      <p:sp>
        <p:nvSpPr>
          <p:cNvPr id="21" name="Rectangle 14"/>
          <p:cNvSpPr txBox="1">
            <a:spLocks noChangeArrowheads="1"/>
          </p:cNvSpPr>
          <p:nvPr/>
        </p:nvSpPr>
        <p:spPr bwMode="auto">
          <a:xfrm>
            <a:off x="395536" y="6093296"/>
            <a:ext cx="8496944"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dirty="0" smtClean="0">
                <a:solidFill>
                  <a:srgbClr val="FF0000"/>
                </a:solidFill>
              </a:rPr>
              <a:t>Work in progress</a:t>
            </a:r>
            <a:r>
              <a:rPr lang="zh-CN" altLang="en-US" sz="2000" b="1" dirty="0" smtClean="0">
                <a:solidFill>
                  <a:srgbClr val="FF0000"/>
                </a:solidFill>
              </a:rPr>
              <a:t>！</a:t>
            </a:r>
            <a:endParaRPr lang="en-US" altLang="zh-CN" sz="2000" b="1" dirty="0">
              <a:solidFill>
                <a:srgbClr val="FF0000"/>
              </a:solidFill>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528" y="1556792"/>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latin typeface="黑体" pitchFamily="49" charset="-122"/>
                <a:ea typeface="黑体" pitchFamily="49" charset="-122"/>
                <a:cs typeface="Arial Unicode MS" pitchFamily="34" charset="-122"/>
              </a:rPr>
              <a:t>图搜索是一种新型社会搜索模式</a:t>
            </a:r>
            <a:endParaRPr lang="en-US" altLang="zh-CN" sz="2400" dirty="0" smtClean="0">
              <a:latin typeface="黑体" pitchFamily="49" charset="-122"/>
              <a:ea typeface="黑体" pitchFamily="49" charset="-122"/>
              <a:cs typeface="Arial Unicode MS" pitchFamily="34" charset="-122"/>
            </a:endParaRPr>
          </a:p>
        </p:txBody>
      </p:sp>
      <p:sp>
        <p:nvSpPr>
          <p:cNvPr id="7" name="TextBox 6"/>
          <p:cNvSpPr txBox="1"/>
          <p:nvPr/>
        </p:nvSpPr>
        <p:spPr>
          <a:xfrm>
            <a:off x="323528" y="2420888"/>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indent="-342900" eaLnBrk="0" hangingPunct="0">
              <a:spcBef>
                <a:spcPts val="0"/>
              </a:spcBef>
            </a:pPr>
            <a:r>
              <a:rPr lang="zh-CN" altLang="en-US" sz="2400" kern="0" dirty="0" smtClean="0">
                <a:solidFill>
                  <a:srgbClr val="000000"/>
                </a:solidFill>
                <a:latin typeface="Arial Unicode MS" pitchFamily="34" charset="-122"/>
              </a:rPr>
              <a:t>大图搜索的应用与挑战</a:t>
            </a:r>
            <a:r>
              <a:rPr lang="en-US" altLang="zh-CN" sz="2400" kern="0" dirty="0" smtClean="0">
                <a:solidFill>
                  <a:srgbClr val="000000"/>
                </a:solidFill>
                <a:latin typeface="Arial Unicode MS" pitchFamily="34" charset="-122"/>
              </a:rPr>
              <a:t>(FAE</a:t>
            </a:r>
            <a:r>
              <a:rPr lang="zh-CN" altLang="en-US" sz="2400" kern="0" dirty="0" smtClean="0">
                <a:solidFill>
                  <a:srgbClr val="000000"/>
                </a:solidFill>
                <a:latin typeface="Arial Unicode MS" pitchFamily="34" charset="-122"/>
              </a:rPr>
              <a:t>法则</a:t>
            </a:r>
            <a:r>
              <a:rPr lang="en-US" altLang="zh-CN" sz="2400" kern="0" dirty="0" smtClean="0">
                <a:solidFill>
                  <a:srgbClr val="000000"/>
                </a:solidFill>
                <a:latin typeface="Arial Unicode MS" pitchFamily="34" charset="-122"/>
              </a:rPr>
              <a:t>)</a:t>
            </a:r>
            <a:endParaRPr lang="en-US" altLang="zh-CN" sz="2000" kern="0" dirty="0">
              <a:solidFill>
                <a:schemeClr val="tx1"/>
              </a:solidFill>
              <a:latin typeface="Arial Unicode MS" pitchFamily="34" charset="-122"/>
            </a:endParaRPr>
          </a:p>
        </p:txBody>
      </p:sp>
      <p:sp>
        <p:nvSpPr>
          <p:cNvPr id="11" name="TextBox 10"/>
          <p:cNvSpPr txBox="1"/>
          <p:nvPr/>
        </p:nvSpPr>
        <p:spPr>
          <a:xfrm>
            <a:off x="323528" y="3284984"/>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latin typeface="黑体" pitchFamily="49" charset="-122"/>
                <a:ea typeface="黑体" pitchFamily="49" charset="-122"/>
                <a:cs typeface="Arial Unicode MS" pitchFamily="34" charset="-122"/>
              </a:rPr>
              <a:t>解决大图搜索挑战的相关技术</a:t>
            </a:r>
            <a:endParaRPr lang="en-US" altLang="zh-CN" sz="2400" dirty="0" smtClean="0">
              <a:latin typeface="黑体" pitchFamily="49" charset="-122"/>
              <a:ea typeface="黑体" pitchFamily="49" charset="-122"/>
              <a:cs typeface="Arial Unicode MS" pitchFamily="34" charset="-122"/>
            </a:endParaRPr>
          </a:p>
        </p:txBody>
      </p:sp>
      <p:sp>
        <p:nvSpPr>
          <p:cNvPr id="8" name="标题 1"/>
          <p:cNvSpPr>
            <a:spLocks noGrp="1"/>
          </p:cNvSpPr>
          <p:nvPr>
            <p:ph type="title"/>
          </p:nvPr>
        </p:nvSpPr>
        <p:spPr>
          <a:xfrm>
            <a:off x="285720" y="71414"/>
            <a:ext cx="8358246" cy="796908"/>
          </a:xfrm>
        </p:spPr>
        <p:txBody>
          <a:bodyPr/>
          <a:lstStyle/>
          <a:p>
            <a:pPr algn="ctr"/>
            <a:r>
              <a:rPr lang="zh-CN" altLang="en-US" sz="3600" b="1" dirty="0" smtClean="0">
                <a:solidFill>
                  <a:srgbClr val="C00000"/>
                </a:solidFill>
                <a:latin typeface="Arial Unicode MS" pitchFamily="34" charset="-122"/>
                <a:ea typeface="黑体" pitchFamily="49" charset="-122"/>
              </a:rPr>
              <a:t>小结</a:t>
            </a:r>
            <a:endParaRPr lang="en-US" altLang="zh-CN" sz="3600" b="1" dirty="0" smtClean="0">
              <a:solidFill>
                <a:srgbClr val="C00000"/>
              </a:solidFill>
              <a:latin typeface="Arial Unicode MS" pitchFamily="34" charset="-122"/>
              <a:ea typeface="黑体" pitchFamily="49" charset="-122"/>
            </a:endParaRPr>
          </a:p>
        </p:txBody>
      </p:sp>
      <p:sp>
        <p:nvSpPr>
          <p:cNvPr id="9" name="Rectangle 14"/>
          <p:cNvSpPr txBox="1">
            <a:spLocks noChangeArrowheads="1"/>
          </p:cNvSpPr>
          <p:nvPr/>
        </p:nvSpPr>
        <p:spPr bwMode="auto">
          <a:xfrm>
            <a:off x="107504" y="5373217"/>
            <a:ext cx="8892480" cy="864096"/>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en-US" altLang="zh-CN" sz="2400" b="1" dirty="0" smtClean="0">
                <a:solidFill>
                  <a:srgbClr val="FF0000"/>
                </a:solidFill>
              </a:rPr>
              <a:t>Just a start,</a:t>
            </a:r>
          </a:p>
          <a:p>
            <a:pPr algn="ctr" eaLnBrk="1" hangingPunct="1"/>
            <a:r>
              <a:rPr lang="en-US" altLang="zh-CN" sz="2400" b="1" dirty="0" smtClean="0">
                <a:solidFill>
                  <a:srgbClr val="FF0000"/>
                </a:solidFill>
              </a:rPr>
              <a:t>there is a long way to go for Big Graph Search!</a:t>
            </a:r>
            <a:endParaRPr lang="en-US" altLang="zh-CN" sz="2400" b="1" dirty="0" smtClean="0">
              <a:solidFill>
                <a:srgbClr val="FF0000"/>
              </a:solidFill>
              <a:ea typeface="黑体" pitchFamily="49" charset="-122"/>
              <a:sym typeface="Wingdings" pitchFamily="2" charset="2"/>
            </a:endParaRP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Tree>
    <p:extLst>
      <p:ext uri="{BB962C8B-B14F-4D97-AF65-F5344CB8AC3E}">
        <p14:creationId xmlns="" xmlns:p14="http://schemas.microsoft.com/office/powerpoint/2010/main" val="29827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7020272" y="4077072"/>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r>
              <a:rPr kumimoji="1" lang="en-US" altLang="zh-CN" sz="2400" b="1" dirty="0" smtClean="0">
                <a:solidFill>
                  <a:srgbClr val="C00000"/>
                </a:solidFill>
              </a:rPr>
              <a:t>Collaborators: </a:t>
            </a:r>
          </a:p>
          <a:p>
            <a:pPr algn="just">
              <a:spcBef>
                <a:spcPts val="600"/>
              </a:spcBef>
            </a:pPr>
            <a:r>
              <a:rPr kumimoji="1" lang="en-US" altLang="zh-CN" dirty="0" err="1" smtClean="0"/>
              <a:t>Charu</a:t>
            </a:r>
            <a:r>
              <a:rPr kumimoji="1" lang="en-US" altLang="zh-CN" dirty="0" smtClean="0"/>
              <a:t> </a:t>
            </a:r>
            <a:r>
              <a:rPr kumimoji="1" lang="en-US" altLang="zh-CN" dirty="0" err="1" smtClean="0"/>
              <a:t>Aggarwal</a:t>
            </a:r>
            <a:r>
              <a:rPr kumimoji="1" lang="en-US" altLang="zh-CN" dirty="0" smtClean="0"/>
              <a:t>, </a:t>
            </a:r>
            <a:r>
              <a:rPr kumimoji="1" lang="en-US" altLang="zh-CN" dirty="0" err="1" smtClean="0"/>
              <a:t>Sourav</a:t>
            </a:r>
            <a:r>
              <a:rPr kumimoji="1" lang="en-US" altLang="zh-CN" dirty="0" smtClean="0"/>
              <a:t> S </a:t>
            </a:r>
            <a:r>
              <a:rPr kumimoji="1" lang="en-US" altLang="zh-CN" dirty="0" err="1" smtClean="0"/>
              <a:t>Bhowmick</a:t>
            </a:r>
            <a:r>
              <a:rPr kumimoji="1" lang="en-US" altLang="zh-CN" dirty="0" smtClean="0"/>
              <a:t>, Yang Cao, </a:t>
            </a:r>
            <a:r>
              <a:rPr kumimoji="1" lang="en-US" altLang="zh-CN" dirty="0" err="1" smtClean="0"/>
              <a:t>Gao</a:t>
            </a:r>
            <a:r>
              <a:rPr kumimoji="1" lang="en-US" altLang="zh-CN" dirty="0" smtClean="0"/>
              <a:t> Cong, Liang </a:t>
            </a:r>
            <a:r>
              <a:rPr kumimoji="1" lang="en-US" altLang="zh-CN" dirty="0" err="1" smtClean="0"/>
              <a:t>Duan</a:t>
            </a:r>
            <a:r>
              <a:rPr kumimoji="1" lang="en-US" altLang="zh-CN" dirty="0" smtClean="0"/>
              <a:t>, </a:t>
            </a:r>
            <a:r>
              <a:rPr kumimoji="1" lang="en-US" altLang="zh-CN" dirty="0" err="1" smtClean="0"/>
              <a:t>Wenfei</a:t>
            </a:r>
            <a:r>
              <a:rPr kumimoji="1" lang="en-US" altLang="zh-CN" dirty="0" smtClean="0"/>
              <a:t> Fan, </a:t>
            </a:r>
            <a:r>
              <a:rPr kumimoji="1" lang="en-US" altLang="zh-CN" dirty="0" err="1" smtClean="0"/>
              <a:t>Kaiyu</a:t>
            </a:r>
            <a:r>
              <a:rPr kumimoji="1" lang="en-US" altLang="zh-CN" dirty="0" smtClean="0"/>
              <a:t> </a:t>
            </a:r>
            <a:r>
              <a:rPr kumimoji="1" lang="en-US" altLang="zh-CN" dirty="0" err="1" smtClean="0"/>
              <a:t>Feng</a:t>
            </a:r>
            <a:r>
              <a:rPr kumimoji="1" lang="en-US" altLang="zh-CN" dirty="0" smtClean="0"/>
              <a:t>, </a:t>
            </a:r>
            <a:r>
              <a:rPr kumimoji="1" lang="en-US" altLang="zh-CN" dirty="0" err="1" smtClean="0"/>
              <a:t>Haixing</a:t>
            </a:r>
            <a:r>
              <a:rPr kumimoji="1" lang="en-US" altLang="zh-CN" dirty="0" smtClean="0"/>
              <a:t> Huang, </a:t>
            </a:r>
            <a:r>
              <a:rPr kumimoji="1" lang="en-US" altLang="zh-CN" dirty="0" err="1" smtClean="0"/>
              <a:t>Renjun</a:t>
            </a:r>
            <a:r>
              <a:rPr kumimoji="1" lang="en-US" altLang="zh-CN" dirty="0" smtClean="0"/>
              <a:t> </a:t>
            </a:r>
            <a:r>
              <a:rPr kumimoji="1" lang="en-US" altLang="zh-CN" dirty="0" err="1" smtClean="0"/>
              <a:t>Hu</a:t>
            </a:r>
            <a:r>
              <a:rPr kumimoji="1" lang="en-US" altLang="zh-CN" dirty="0" smtClean="0"/>
              <a:t>, </a:t>
            </a:r>
            <a:r>
              <a:rPr kumimoji="1" lang="en-US" altLang="zh-CN" dirty="0" err="1" smtClean="0"/>
              <a:t>Jinpeng</a:t>
            </a:r>
            <a:r>
              <a:rPr kumimoji="1" lang="en-US" altLang="zh-CN" dirty="0" smtClean="0"/>
              <a:t> </a:t>
            </a:r>
            <a:r>
              <a:rPr kumimoji="1" lang="en-US" altLang="zh-CN" dirty="0" err="1" smtClean="0"/>
              <a:t>Huai</a:t>
            </a:r>
            <a:r>
              <a:rPr lang="en-US" altLang="zh-CN" dirty="0" smtClean="0"/>
              <a:t>, </a:t>
            </a:r>
            <a:r>
              <a:rPr lang="en-US" altLang="zh-CN" dirty="0" err="1" smtClean="0"/>
              <a:t>Jia</a:t>
            </a:r>
            <a:r>
              <a:rPr lang="en-US" altLang="zh-CN" dirty="0" smtClean="0"/>
              <a:t> Li,  </a:t>
            </a:r>
            <a:r>
              <a:rPr lang="en-US" altLang="zh-CN" dirty="0" err="1" smtClean="0"/>
              <a:t>Jianxin</a:t>
            </a:r>
            <a:r>
              <a:rPr lang="en-US" altLang="zh-CN" dirty="0" smtClean="0"/>
              <a:t> Li, </a:t>
            </a:r>
            <a:r>
              <a:rPr lang="en-US" altLang="zh-CN" dirty="0" err="1" smtClean="0"/>
              <a:t>Xuelian</a:t>
            </a:r>
            <a:r>
              <a:rPr lang="en-US" altLang="zh-CN" dirty="0" smtClean="0"/>
              <a:t> Lin, </a:t>
            </a:r>
            <a:r>
              <a:rPr lang="en-US" altLang="zh-CN" dirty="0" err="1" smtClean="0"/>
              <a:t>Xudong</a:t>
            </a:r>
            <a:r>
              <a:rPr lang="en-US" altLang="zh-CN" dirty="0" smtClean="0"/>
              <a:t> Liu, </a:t>
            </a:r>
            <a:r>
              <a:rPr lang="en-US" altLang="zh-CN" dirty="0" err="1" smtClean="0"/>
              <a:t>Jinghe</a:t>
            </a:r>
            <a:r>
              <a:rPr lang="en-US" altLang="zh-CN" dirty="0" smtClean="0"/>
              <a:t> Song, </a:t>
            </a:r>
            <a:r>
              <a:rPr kumimoji="1" lang="en-US" altLang="zh-CN" dirty="0" err="1" smtClean="0"/>
              <a:t>Haixun</a:t>
            </a:r>
            <a:r>
              <a:rPr kumimoji="1" lang="en-US" altLang="zh-CN" dirty="0" smtClean="0"/>
              <a:t> Wang, </a:t>
            </a:r>
            <a:r>
              <a:rPr kumimoji="1" lang="en-US" altLang="zh-CN" dirty="0" err="1" smtClean="0"/>
              <a:t>Luoshu</a:t>
            </a:r>
            <a:r>
              <a:rPr kumimoji="1" lang="en-US" altLang="zh-CN" dirty="0" smtClean="0"/>
              <a:t> Wang, </a:t>
            </a:r>
            <a:r>
              <a:rPr kumimoji="1" lang="en-US" altLang="zh-CN" dirty="0" err="1" smtClean="0"/>
              <a:t>Tianyu</a:t>
            </a:r>
            <a:r>
              <a:rPr kumimoji="1" lang="en-US" altLang="zh-CN" dirty="0" smtClean="0"/>
              <a:t> </a:t>
            </a:r>
            <a:r>
              <a:rPr kumimoji="1" lang="en-US" altLang="zh-CN" dirty="0" err="1" smtClean="0"/>
              <a:t>Wo</a:t>
            </a:r>
            <a:r>
              <a:rPr kumimoji="1" lang="en-US" altLang="zh-CN" dirty="0" smtClean="0"/>
              <a:t>…</a:t>
            </a:r>
          </a:p>
          <a:p>
            <a:pPr algn="just">
              <a:spcBef>
                <a:spcPts val="1200"/>
              </a:spcBef>
            </a:pPr>
            <a:r>
              <a:rPr kumimoji="1" lang="en-US" altLang="zh-CN" sz="2400" b="1" dirty="0" smtClean="0">
                <a:solidFill>
                  <a:srgbClr val="C00000"/>
                </a:solidFill>
              </a:rPr>
              <a:t>They are from:  </a:t>
            </a:r>
          </a:p>
          <a:p>
            <a:pPr algn="just">
              <a:spcBef>
                <a:spcPts val="600"/>
              </a:spcBef>
            </a:pPr>
            <a:endParaRPr kumimoji="1" lang="en-US" altLang="zh-CN" dirty="0" smtClean="0"/>
          </a:p>
          <a:p>
            <a:pPr algn="just">
              <a:spcBef>
                <a:spcPts val="600"/>
              </a:spcBef>
            </a:pPr>
            <a:endParaRPr lang="en-US" altLang="zh-CN" sz="2000" dirty="0" smtClean="0"/>
          </a:p>
          <a:p>
            <a:pPr algn="just">
              <a:spcBef>
                <a:spcPts val="600"/>
              </a:spcBef>
            </a:pPr>
            <a:endParaRPr kumimoji="1" lang="en-US" altLang="zh-CN" sz="2000" dirty="0" smtClean="0"/>
          </a:p>
          <a:p>
            <a:pPr algn="just">
              <a:spcBef>
                <a:spcPts val="600"/>
              </a:spcBef>
            </a:pPr>
            <a:endParaRPr kumimoji="1" lang="en-US" altLang="zh-CN" sz="2000" dirty="0" smtClean="0"/>
          </a:p>
          <a:p>
            <a:pPr marL="342900" marR="0" lvl="0" indent="-342900" algn="just"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42</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030701"/>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3275856" y="5821635"/>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323528" y="5496644"/>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467544" y="4077072"/>
            <a:ext cx="2736304" cy="966827"/>
          </a:xfrm>
          <a:prstGeom prst="rect">
            <a:avLst/>
          </a:prstGeom>
          <a:noFill/>
        </p:spPr>
      </p:pic>
      <p:pic>
        <p:nvPicPr>
          <p:cNvPr id="11" name="Picture 12" descr="http://cdn3.sbnation.com/imported_assets/1427057/12207655-large.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79912" y="4005064"/>
            <a:ext cx="2928152" cy="1100666"/>
          </a:xfrm>
          <a:prstGeom prst="rect">
            <a:avLst/>
          </a:prstGeom>
          <a:noFill/>
          <a:extLst>
            <a:ext uri="{909E8E84-426E-40dd-AFC4-6F175D3DCCD1}">
              <a14:hiddenFill xmlns="" xmlns:a14="http://schemas.microsoft.com/office/drawing/2010/main">
                <a:solidFill>
                  <a:srgbClr val="FFFFFF"/>
                </a:solidFill>
              </a14:hiddenFill>
            </a:ext>
          </a:extLst>
        </p:spPr>
      </p:pic>
      <p:pic>
        <p:nvPicPr>
          <p:cNvPr id="1030" name="Picture 6" descr="D:\homepage\talks\973年终会-2014\th (3).jpg"/>
          <p:cNvPicPr>
            <a:picLocks noChangeAspect="1" noChangeArrowheads="1"/>
          </p:cNvPicPr>
          <p:nvPr/>
        </p:nvPicPr>
        <p:blipFill>
          <a:blip r:embed="rId8" cstate="print"/>
          <a:srcRect/>
          <a:stretch>
            <a:fillRect/>
          </a:stretch>
        </p:blipFill>
        <p:spPr bwMode="auto">
          <a:xfrm>
            <a:off x="4499992" y="2996952"/>
            <a:ext cx="4392488" cy="761364"/>
          </a:xfrm>
          <a:prstGeom prst="rect">
            <a:avLst/>
          </a:prstGeom>
          <a:noFill/>
        </p:spPr>
      </p:pic>
      <p:pic>
        <p:nvPicPr>
          <p:cNvPr id="14" name="图片 13" descr="th.jpg"/>
          <p:cNvPicPr>
            <a:picLocks noChangeAspect="1"/>
          </p:cNvPicPr>
          <p:nvPr/>
        </p:nvPicPr>
        <p:blipFill>
          <a:blip r:embed="rId9" cstate="print"/>
          <a:stretch>
            <a:fillRect/>
          </a:stretch>
        </p:blipFill>
        <p:spPr>
          <a:xfrm>
            <a:off x="6012160" y="5393010"/>
            <a:ext cx="2857500" cy="127635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pic>
        <p:nvPicPr>
          <p:cNvPr id="5" name="Picture 2"/>
          <p:cNvPicPr>
            <a:picLocks noChangeAspect="1" noChangeArrowheads="1"/>
          </p:cNvPicPr>
          <p:nvPr/>
        </p:nvPicPr>
        <p:blipFill>
          <a:blip r:embed="rId3"/>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4"/>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4"/>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4"/>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4"/>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4"/>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4"/>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4"/>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5"/>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sym typeface="黑体" panose="02010609060101010101" pitchFamily="49" charset="-122"/>
              </a:rPr>
              <a:t>大数据的政策与引导：国家大力支持</a:t>
            </a:r>
            <a:endParaRPr lang="zh-CN" altLang="en-US" sz="3600" dirty="0"/>
          </a:p>
        </p:txBody>
      </p:sp>
      <p:sp>
        <p:nvSpPr>
          <p:cNvPr id="3" name="内容占位符 2"/>
          <p:cNvSpPr>
            <a:spLocks noGrp="1"/>
          </p:cNvSpPr>
          <p:nvPr>
            <p:ph idx="1"/>
          </p:nvPr>
        </p:nvSpPr>
        <p:spPr>
          <a:xfrm>
            <a:off x="285720" y="2639793"/>
            <a:ext cx="8501122" cy="1714512"/>
          </a:xfrm>
        </p:spPr>
        <p:txBody>
          <a:bodyPr/>
          <a:lstStyle/>
          <a:p>
            <a:r>
              <a:rPr lang="zh-CN" altLang="en-US" sz="2000" dirty="0" smtClean="0"/>
              <a:t>美国</a:t>
            </a:r>
            <a:r>
              <a:rPr lang="en-US" altLang="zh-CN" sz="2000" dirty="0" smtClean="0"/>
              <a:t>2016</a:t>
            </a:r>
            <a:r>
              <a:rPr lang="zh-CN" altLang="en-US" sz="2000" dirty="0" smtClean="0"/>
              <a:t>年</a:t>
            </a:r>
            <a:r>
              <a:rPr lang="en-US" altLang="zh-CN" sz="2000" dirty="0" smtClean="0"/>
              <a:t>5</a:t>
            </a:r>
            <a:r>
              <a:rPr lang="zh-CN" altLang="en-US" sz="2000" dirty="0" smtClean="0"/>
              <a:t>月发布</a:t>
            </a:r>
            <a:r>
              <a:rPr lang="en-US" altLang="zh-CN" sz="2000" dirty="0" smtClean="0"/>
              <a:t>《</a:t>
            </a:r>
            <a:r>
              <a:rPr lang="zh-CN" altLang="en-US" sz="2000" dirty="0" smtClean="0"/>
              <a:t>联邦大数据研究与开发战略计划</a:t>
            </a:r>
            <a:r>
              <a:rPr lang="en-US" altLang="zh-CN" sz="2000" dirty="0" smtClean="0"/>
              <a:t>》</a:t>
            </a:r>
          </a:p>
          <a:p>
            <a:r>
              <a:rPr lang="zh-CN" altLang="en-US" sz="2000" dirty="0" smtClean="0"/>
              <a:t>其目标是对联邦机构的大数据相关项目和投资进行指导</a:t>
            </a:r>
            <a:r>
              <a:rPr lang="en-US" altLang="zh-CN" sz="2000" dirty="0" smtClean="0"/>
              <a:t>,</a:t>
            </a:r>
            <a:r>
              <a:rPr lang="zh-CN" altLang="en-US" sz="2000" dirty="0" smtClean="0"/>
              <a:t>主要围绕代表大数据研发关键领域的七个战略进行，包括促进人类对科学、医学和安全所有分支的认识</a:t>
            </a:r>
            <a:r>
              <a:rPr lang="en-US" altLang="zh-CN" sz="2000" dirty="0" smtClean="0"/>
              <a:t>;</a:t>
            </a:r>
            <a:r>
              <a:rPr lang="zh-CN" altLang="en-US" sz="2000" dirty="0" smtClean="0"/>
              <a:t>确保美国在研发领域继续发挥领导作用；通过研发来提高美国和世界解决紧迫社会和环境问题的能力。</a:t>
            </a:r>
            <a:endParaRPr lang="en-US" altLang="zh-CN" sz="2000" dirty="0" smtClean="0"/>
          </a:p>
          <a:p>
            <a:endParaRPr lang="en-US" altLang="zh-CN" sz="2000" dirty="0" smtClean="0">
              <a:ea typeface="黑体" pitchFamily="49" charset="-122"/>
            </a:endParaRPr>
          </a:p>
          <a:p>
            <a:endParaRPr lang="zh-CN" altLang="en-US" sz="2000" dirty="0" smtClean="0">
              <a:ea typeface="黑体" pitchFamily="49" charset="-122"/>
            </a:endParaRPr>
          </a:p>
          <a:p>
            <a:pPr lvl="1"/>
            <a:endParaRPr lang="en-US" altLang="zh-CN" sz="11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5000656"/>
            <a:ext cx="5267325" cy="178593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929198"/>
            <a:ext cx="3571900" cy="1857388"/>
          </a:xfrm>
          <a:prstGeom prst="rect">
            <a:avLst/>
          </a:prstGeom>
          <a:noFill/>
        </p:spPr>
      </p:pic>
      <p:sp>
        <p:nvSpPr>
          <p:cNvPr id="7" name="矩形 6"/>
          <p:cNvSpPr/>
          <p:nvPr/>
        </p:nvSpPr>
        <p:spPr>
          <a:xfrm>
            <a:off x="142844" y="4282867"/>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
        <p:nvSpPr>
          <p:cNvPr id="9" name="内容占位符 2"/>
          <p:cNvSpPr txBox="1">
            <a:spLocks/>
          </p:cNvSpPr>
          <p:nvPr/>
        </p:nvSpPr>
        <p:spPr bwMode="auto">
          <a:xfrm>
            <a:off x="285720" y="857232"/>
            <a:ext cx="8501122" cy="1714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2012</a:t>
            </a:r>
            <a:r>
              <a:rPr kumimoji="0" lang="zh-CN"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年</a:t>
            </a:r>
            <a:r>
              <a:rPr kumimoji="0" lang="en-US"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3</a:t>
            </a:r>
            <a:r>
              <a:rPr kumimoji="0" lang="zh-CN"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月</a:t>
            </a:r>
            <a:r>
              <a:rPr kumimoji="0" lang="en-US"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29</a:t>
            </a:r>
            <a:r>
              <a:rPr kumimoji="0" lang="zh-CN"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日</a:t>
            </a:r>
            <a:r>
              <a:rPr kumimoji="0" lang="zh-CN"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，美国总统科技政策办公室</a:t>
            </a:r>
            <a:r>
              <a:rPr kumimoji="0" lang="en-US" altLang="zh-CN" sz="2000" b="0" i="0" u="none" strike="noStrike" kern="0" cap="none" spc="0" normalizeH="0" baseline="0" noProof="0" smtClean="0">
                <a:ln>
                  <a:noFill/>
                </a:ln>
                <a:solidFill>
                  <a:srgbClr val="FF0000"/>
                </a:solidFill>
                <a:effectLst/>
                <a:uLnTx/>
                <a:uFillTx/>
                <a:latin typeface="Arial Unicode MS" pitchFamily="34" charset="-122"/>
                <a:ea typeface="+mn-ea"/>
                <a:cs typeface="+mn-cs"/>
              </a:rPr>
              <a:t>OSTP</a:t>
            </a:r>
            <a:r>
              <a:rPr kumimoji="0" lang="zh-CN"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a:t>
            </a:r>
            <a:r>
              <a:rPr kumimoji="0" lang="en-US"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Office of Science and Technology Policy</a:t>
            </a:r>
            <a:r>
              <a:rPr kumimoji="0" lang="zh-CN"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）宣布了每年投资两亿美元的“大数据研究计划”</a:t>
            </a:r>
            <a:r>
              <a:rPr kumimoji="0" lang="zh-CN" altLang="en-US" sz="2000" b="0" i="0" u="none" strike="noStrike" kern="0" cap="none" spc="0" normalizeH="0" baseline="0" noProof="0" smtClean="0">
                <a:ln>
                  <a:noFill/>
                </a:ln>
                <a:solidFill>
                  <a:schemeClr val="tx1"/>
                </a:solidFill>
                <a:effectLst/>
                <a:uLnTx/>
                <a:uFillTx/>
                <a:latin typeface="Arial Unicode MS" pitchFamily="34" charset="-122"/>
                <a:ea typeface="+mn-ea"/>
                <a:cs typeface="+mn-cs"/>
              </a:rPr>
              <a:t>（</a:t>
            </a:r>
            <a:r>
              <a:rPr kumimoji="0" lang="en-US" altLang="zh-CN" sz="2000" b="0" i="0" u="none" strike="noStrike" kern="0" cap="none" spc="0" normalizeH="0" baseline="0" noProof="0" smtClean="0">
                <a:ln>
                  <a:noFill/>
                </a:ln>
                <a:solidFill>
                  <a:srgbClr val="FF0000"/>
                </a:solidFill>
                <a:effectLst/>
                <a:uLnTx/>
                <a:uFillTx/>
                <a:latin typeface="Arial Unicode MS" pitchFamily="34" charset="-122"/>
                <a:ea typeface="+mn-ea"/>
                <a:cs typeface="+mn-cs"/>
              </a:rPr>
              <a:t>Big Data R&amp;D Initiative</a:t>
            </a:r>
            <a:r>
              <a:rPr kumimoji="0" lang="zh-CN" altLang="en-US" sz="2000" b="0" i="0" u="none" strike="noStrike" kern="0" cap="none" spc="0" normalizeH="0" baseline="0" noProof="0" smtClean="0">
                <a:ln>
                  <a:noFill/>
                </a:ln>
                <a:solidFill>
                  <a:schemeClr val="tx1"/>
                </a:solidFill>
                <a:effectLst/>
                <a:uLnTx/>
                <a:uFillTx/>
                <a:latin typeface="Arial Unicode MS" pitchFamily="34" charset="-122"/>
                <a:ea typeface="+mn-ea"/>
                <a:cs typeface="+mn-cs"/>
              </a:rPr>
              <a:t>）</a:t>
            </a:r>
            <a:endParaRPr kumimoji="0" lang="en-US"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zh-CN" sz="2000" b="0" i="0" u="none" strike="noStrike" kern="0" cap="none" spc="0" normalizeH="0" baseline="0" noProof="0" smtClean="0">
                <a:ln>
                  <a:noFill/>
                </a:ln>
                <a:solidFill>
                  <a:srgbClr val="000099"/>
                </a:solidFill>
                <a:effectLst/>
                <a:uLnTx/>
                <a:uFillTx/>
                <a:latin typeface="Arial Unicode MS" pitchFamily="34" charset="-122"/>
                <a:ea typeface="+mn-ea"/>
                <a:cs typeface="+mn-cs"/>
              </a:rPr>
              <a:t>同天</a:t>
            </a:r>
            <a:r>
              <a:rPr kumimoji="0" lang="zh-CN"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，我国科技部发布的“</a:t>
            </a:r>
            <a:r>
              <a:rPr kumimoji="0" lang="zh-CN" altLang="zh-CN" sz="2000" b="0" i="0" u="none" strike="noStrike" kern="0" cap="none" spc="0" normalizeH="0" baseline="0" noProof="0" smtClean="0">
                <a:ln>
                  <a:noFill/>
                </a:ln>
                <a:solidFill>
                  <a:srgbClr val="FF0000"/>
                </a:solidFill>
                <a:effectLst/>
                <a:uLnTx/>
                <a:uFillTx/>
                <a:latin typeface="Arial Unicode MS" pitchFamily="34" charset="-122"/>
                <a:ea typeface="+mn-ea"/>
                <a:cs typeface="+mn-cs"/>
              </a:rPr>
              <a:t>‘十二五’国家科技计划信息技术领域</a:t>
            </a:r>
            <a:r>
              <a:rPr kumimoji="0" lang="en-US" altLang="zh-CN" sz="2000" b="0" i="0" u="none" strike="noStrike" kern="0" cap="none" spc="0" normalizeH="0" baseline="0" noProof="0" smtClean="0">
                <a:ln>
                  <a:noFill/>
                </a:ln>
                <a:solidFill>
                  <a:srgbClr val="FF0000"/>
                </a:solidFill>
                <a:effectLst/>
                <a:uLnTx/>
                <a:uFillTx/>
                <a:latin typeface="Arial Unicode MS" pitchFamily="34" charset="-122"/>
                <a:ea typeface="+mn-ea"/>
                <a:cs typeface="+mn-cs"/>
              </a:rPr>
              <a:t>2013</a:t>
            </a:r>
            <a:r>
              <a:rPr kumimoji="0" lang="zh-CN" altLang="zh-CN" sz="2000" b="0" i="0" u="none" strike="noStrike" kern="0" cap="none" spc="0" normalizeH="0" baseline="0" noProof="0" smtClean="0">
                <a:ln>
                  <a:noFill/>
                </a:ln>
                <a:solidFill>
                  <a:srgbClr val="FF0000"/>
                </a:solidFill>
                <a:effectLst/>
                <a:uLnTx/>
                <a:uFillTx/>
                <a:latin typeface="Arial Unicode MS" pitchFamily="34" charset="-122"/>
                <a:ea typeface="+mn-ea"/>
                <a:cs typeface="+mn-cs"/>
              </a:rPr>
              <a:t>年度备选项目</a:t>
            </a:r>
            <a:r>
              <a:rPr kumimoji="0" lang="zh-CN"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rPr>
              <a:t>征集指南”把“大数据研究”列在首位</a:t>
            </a:r>
            <a:endParaRPr kumimoji="0" lang="en-US" altLang="zh-CN" sz="2000" b="0" i="0" u="none" strike="noStrike" kern="0" cap="none" spc="0" normalizeH="0" baseline="0" noProof="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grpSp>
        <p:nvGrpSpPr>
          <p:cNvPr id="5" name="组合 9"/>
          <p:cNvGrpSpPr>
            <a:grpSpLocks/>
          </p:cNvGrpSpPr>
          <p:nvPr/>
        </p:nvGrpSpPr>
        <p:grpSpPr bwMode="auto">
          <a:xfrm>
            <a:off x="3168650" y="1235094"/>
            <a:ext cx="2736850" cy="763588"/>
            <a:chOff x="0" y="0"/>
            <a:chExt cx="2736304" cy="763954"/>
          </a:xfrm>
        </p:grpSpPr>
        <p:sp>
          <p:nvSpPr>
            <p:cNvPr id="6" name="圆角矩形 10"/>
            <p:cNvSpPr>
              <a:spLocks noChangeArrowheads="1"/>
            </p:cNvSpPr>
            <p:nvPr/>
          </p:nvSpPr>
          <p:spPr bwMode="auto">
            <a:xfrm>
              <a:off x="0" y="0"/>
              <a:ext cx="2736304" cy="763954"/>
            </a:xfrm>
            <a:prstGeom prst="roundRect">
              <a:avLst>
                <a:gd name="adj" fmla="val 7190"/>
              </a:avLst>
            </a:prstGeom>
            <a:solidFill>
              <a:srgbClr val="FDEADA"/>
            </a:solidFill>
            <a:ln w="38100">
              <a:solidFill>
                <a:srgbClr val="984807"/>
              </a:solidFill>
              <a:miter lim="800000"/>
              <a:headEnd/>
              <a:tailEnd/>
            </a:ln>
          </p:spPr>
          <p:txBody>
            <a:bodyPr anchor="ctr"/>
            <a:lstStyle/>
            <a:p>
              <a:pPr algn="ctr">
                <a:lnSpc>
                  <a:spcPct val="80000"/>
                </a:lnSpc>
                <a:spcBef>
                  <a:spcPts val="600"/>
                </a:spcBef>
                <a:buFont typeface="Arial" pitchFamily="34" charset="0"/>
                <a:buNone/>
              </a:pPr>
              <a:r>
                <a:rPr lang="zh-CN" altLang="en-US" sz="2000">
                  <a:solidFill>
                    <a:srgbClr val="000000"/>
                  </a:solidFill>
                  <a:latin typeface="黑体" pitchFamily="49" charset="-122"/>
                  <a:ea typeface="黑体" pitchFamily="49" charset="-122"/>
                  <a:sym typeface="黑体" pitchFamily="49" charset="-122"/>
                </a:rPr>
                <a:t>    大数据处理改变</a:t>
              </a:r>
              <a:endParaRPr lang="en-US" altLang="zh-CN" sz="2000">
                <a:solidFill>
                  <a:srgbClr val="000000"/>
                </a:solidFill>
                <a:latin typeface="黑体" pitchFamily="49" charset="-122"/>
                <a:ea typeface="黑体" pitchFamily="49" charset="-122"/>
                <a:sym typeface="黑体" pitchFamily="49" charset="-122"/>
              </a:endParaRPr>
            </a:p>
            <a:p>
              <a:pPr algn="ctr">
                <a:lnSpc>
                  <a:spcPct val="80000"/>
                </a:lnSpc>
                <a:spcBef>
                  <a:spcPts val="600"/>
                </a:spcBef>
                <a:buFont typeface="Arial" pitchFamily="34" charset="0"/>
                <a:buNone/>
              </a:pPr>
              <a:r>
                <a:rPr lang="zh-CN" altLang="en-US" sz="2000">
                  <a:solidFill>
                    <a:srgbClr val="000000"/>
                  </a:solidFill>
                  <a:latin typeface="黑体" pitchFamily="49" charset="-122"/>
                  <a:ea typeface="黑体" pitchFamily="49" charset="-122"/>
                  <a:sym typeface="黑体" pitchFamily="49" charset="-122"/>
                </a:rPr>
                <a:t>    经济和社会方式</a:t>
              </a:r>
              <a:endParaRPr lang="en-US" altLang="zh-CN" sz="2000">
                <a:solidFill>
                  <a:srgbClr val="000000"/>
                </a:solidFill>
                <a:latin typeface="黑体" pitchFamily="49" charset="-122"/>
                <a:ea typeface="黑体" pitchFamily="49" charset="-122"/>
                <a:sym typeface="黑体" pitchFamily="49" charset="-122"/>
              </a:endParaRPr>
            </a:p>
          </p:txBody>
        </p:sp>
        <p:pic>
          <p:nvPicPr>
            <p:cNvPr id="7" name="Picture 3"/>
            <p:cNvPicPr>
              <a:picLocks noChangeAspect="1" noChangeArrowheads="1"/>
            </p:cNvPicPr>
            <p:nvPr/>
          </p:nvPicPr>
          <p:blipFill>
            <a:blip r:embed="rId2"/>
            <a:srcRect/>
            <a:stretch>
              <a:fillRect/>
            </a:stretch>
          </p:blipFill>
          <p:spPr bwMode="auto">
            <a:xfrm>
              <a:off x="56148" y="134124"/>
              <a:ext cx="612068" cy="527512"/>
            </a:xfrm>
            <a:prstGeom prst="rect">
              <a:avLst/>
            </a:prstGeom>
            <a:noFill/>
            <a:ln w="9525">
              <a:noFill/>
              <a:miter lim="800000"/>
              <a:headEnd/>
              <a:tailEnd/>
            </a:ln>
          </p:spPr>
        </p:pic>
      </p:grpSp>
      <p:sp>
        <p:nvSpPr>
          <p:cNvPr id="8" name="下箭头 12"/>
          <p:cNvSpPr>
            <a:spLocks noChangeArrowheads="1"/>
          </p:cNvSpPr>
          <p:nvPr/>
        </p:nvSpPr>
        <p:spPr bwMode="auto">
          <a:xfrm rot="-5400000">
            <a:off x="2605882" y="1366063"/>
            <a:ext cx="503237" cy="530225"/>
          </a:xfrm>
          <a:prstGeom prst="downArrow">
            <a:avLst>
              <a:gd name="adj1" fmla="val 50000"/>
              <a:gd name="adj2" fmla="val 50028"/>
            </a:avLst>
          </a:prstGeom>
          <a:solidFill>
            <a:srgbClr val="E46C0A"/>
          </a:solidFill>
          <a:ln w="9525">
            <a:solidFill>
              <a:srgbClr val="292989"/>
            </a:solidFill>
            <a:miter lim="800000"/>
            <a:headEnd/>
            <a:tailEnd/>
          </a:ln>
        </p:spPr>
        <p:txBody>
          <a:bodyPr rot="10800000"/>
          <a:lstStyle/>
          <a:p>
            <a:pPr>
              <a:buFont typeface="Arial" pitchFamily="34" charset="0"/>
              <a:buNone/>
            </a:pPr>
            <a:endParaRPr lang="zh-CN" altLang="zh-CN" sz="2400" b="0">
              <a:solidFill>
                <a:srgbClr val="000000"/>
              </a:solidFill>
              <a:latin typeface="Calibri" pitchFamily="34" charset="0"/>
              <a:ea typeface="宋体" pitchFamily="2" charset="-122"/>
              <a:sym typeface="Calibri" pitchFamily="34" charset="0"/>
            </a:endParaRPr>
          </a:p>
        </p:txBody>
      </p:sp>
      <p:sp>
        <p:nvSpPr>
          <p:cNvPr id="9"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buFont typeface="Arial" panose="020B0604020202020204" pitchFamily="34" charset="0"/>
              <a:buNone/>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大数据的科学价值：发现计算的规律</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
        <p:nvSpPr>
          <p:cNvPr id="10" name="圆角矩形 18"/>
          <p:cNvSpPr>
            <a:spLocks noChangeArrowheads="1"/>
          </p:cNvSpPr>
          <p:nvPr/>
        </p:nvSpPr>
        <p:spPr bwMode="auto">
          <a:xfrm>
            <a:off x="180975" y="2497157"/>
            <a:ext cx="2797175" cy="1871662"/>
          </a:xfrm>
          <a:prstGeom prst="roundRect">
            <a:avLst>
              <a:gd name="adj" fmla="val 7190"/>
            </a:avLst>
          </a:prstGeom>
          <a:solidFill>
            <a:srgbClr val="FFFF99"/>
          </a:solidFill>
          <a:ln w="38100">
            <a:solidFill>
              <a:srgbClr val="E36C09"/>
            </a:solidFill>
            <a:miter lim="800000"/>
            <a:headEnd/>
            <a:tailEnd/>
          </a:ln>
        </p:spPr>
        <p:txBody>
          <a:bodyPr/>
          <a:lstStyle/>
          <a:p>
            <a:pPr algn="ctr">
              <a:lnSpc>
                <a:spcPct val="150000"/>
              </a:lnSpc>
              <a:spcBef>
                <a:spcPct val="20000"/>
              </a:spcBef>
              <a:spcAft>
                <a:spcPts val="600"/>
              </a:spcAft>
              <a:buFont typeface="Arial" pitchFamily="34" charset="0"/>
              <a:buNone/>
            </a:pPr>
            <a:r>
              <a:rPr lang="zh-CN" altLang="en-US" sz="2000">
                <a:solidFill>
                  <a:srgbClr val="FF0000"/>
                </a:solidFill>
                <a:latin typeface="黑体" pitchFamily="49" charset="-122"/>
                <a:ea typeface="黑体" pitchFamily="49" charset="-122"/>
                <a:sym typeface="Calibri" pitchFamily="34" charset="0"/>
              </a:rPr>
              <a:t>转变</a:t>
            </a:r>
            <a:r>
              <a:rPr lang="en-US" altLang="zh-CN" sz="2000">
                <a:solidFill>
                  <a:srgbClr val="FF0000"/>
                </a:solidFill>
                <a:latin typeface="黑体" pitchFamily="49" charset="-122"/>
                <a:ea typeface="黑体" pitchFamily="49" charset="-122"/>
                <a:sym typeface="Calibri" pitchFamily="34" charset="0"/>
              </a:rPr>
              <a:t>1:</a:t>
            </a:r>
            <a:r>
              <a:rPr lang="zh-CN" altLang="en-US" sz="2000">
                <a:solidFill>
                  <a:srgbClr val="FF0000"/>
                </a:solidFill>
                <a:latin typeface="黑体" pitchFamily="49" charset="-122"/>
                <a:ea typeface="黑体" pitchFamily="49" charset="-122"/>
                <a:sym typeface="Calibri" pitchFamily="34" charset="0"/>
              </a:rPr>
              <a:t>抽样与全样</a:t>
            </a:r>
            <a:endParaRPr lang="en-US" altLang="zh-CN" sz="2000">
              <a:solidFill>
                <a:srgbClr val="FF0000"/>
              </a:solidFill>
              <a:latin typeface="黑体" pitchFamily="49" charset="-122"/>
              <a:ea typeface="黑体" pitchFamily="49" charset="-122"/>
              <a:sym typeface="Calibri" pitchFamily="34" charset="0"/>
            </a:endParaRPr>
          </a:p>
          <a:p>
            <a:pPr marL="179388" lvl="1" indent="-179388">
              <a:buFont typeface="Arial" pitchFamily="34" charset="0"/>
              <a:buChar char="•"/>
            </a:pPr>
            <a:r>
              <a:rPr lang="zh-CN" altLang="en-US" b="0">
                <a:solidFill>
                  <a:srgbClr val="000000"/>
                </a:solidFill>
                <a:latin typeface="Calibri" pitchFamily="34" charset="0"/>
                <a:ea typeface="黑体" pitchFamily="49" charset="-122"/>
                <a:sym typeface="Calibri" pitchFamily="34" charset="0"/>
              </a:rPr>
              <a:t>量大、快变，数据统计特征分布不均匀，传统方法不适用－ “尝菜”</a:t>
            </a:r>
          </a:p>
          <a:p>
            <a:pPr marL="179388" lvl="1" indent="-179388">
              <a:buFont typeface="Arial" pitchFamily="34" charset="0"/>
              <a:buChar char="•"/>
            </a:pPr>
            <a:r>
              <a:rPr lang="zh-CN" altLang="en-US">
                <a:solidFill>
                  <a:srgbClr val="000000"/>
                </a:solidFill>
                <a:latin typeface="Calibri" pitchFamily="34" charset="0"/>
                <a:ea typeface="黑体" pitchFamily="49" charset="-122"/>
                <a:sym typeface="Calibri" pitchFamily="34" charset="0"/>
              </a:rPr>
              <a:t>从无序数据到信息关联</a:t>
            </a:r>
          </a:p>
        </p:txBody>
      </p:sp>
      <p:sp>
        <p:nvSpPr>
          <p:cNvPr id="11" name="圆角矩形 19"/>
          <p:cNvSpPr>
            <a:spLocks noChangeArrowheads="1"/>
          </p:cNvSpPr>
          <p:nvPr/>
        </p:nvSpPr>
        <p:spPr bwMode="auto">
          <a:xfrm>
            <a:off x="3046413" y="2497157"/>
            <a:ext cx="2897187" cy="1871662"/>
          </a:xfrm>
          <a:prstGeom prst="roundRect">
            <a:avLst>
              <a:gd name="adj" fmla="val 7190"/>
            </a:avLst>
          </a:prstGeom>
          <a:solidFill>
            <a:srgbClr val="FFFFCC"/>
          </a:solidFill>
          <a:ln w="38100">
            <a:solidFill>
              <a:srgbClr val="E46C0A"/>
            </a:solidFill>
            <a:miter lim="800000"/>
            <a:headEnd/>
            <a:tailEnd/>
          </a:ln>
        </p:spPr>
        <p:txBody>
          <a:bodyPr/>
          <a:lstStyle/>
          <a:p>
            <a:pPr marL="179388" lvl="1" indent="-179388" algn="ctr">
              <a:lnSpc>
                <a:spcPct val="150000"/>
              </a:lnSpc>
              <a:spcBef>
                <a:spcPct val="20000"/>
              </a:spcBef>
              <a:spcAft>
                <a:spcPts val="600"/>
              </a:spcAft>
              <a:buFont typeface="Arial" pitchFamily="34" charset="0"/>
              <a:buNone/>
            </a:pPr>
            <a:r>
              <a:rPr lang="zh-CN" altLang="en-US" sz="2000">
                <a:solidFill>
                  <a:srgbClr val="FF0000"/>
                </a:solidFill>
                <a:latin typeface="黑体" pitchFamily="49" charset="-122"/>
                <a:ea typeface="黑体" pitchFamily="49" charset="-122"/>
                <a:sym typeface="Calibri" pitchFamily="34" charset="0"/>
              </a:rPr>
              <a:t>转变</a:t>
            </a:r>
            <a:r>
              <a:rPr lang="en-US" altLang="zh-CN" sz="2000">
                <a:solidFill>
                  <a:srgbClr val="FF0000"/>
                </a:solidFill>
                <a:latin typeface="黑体" pitchFamily="49" charset="-122"/>
                <a:ea typeface="黑体" pitchFamily="49" charset="-122"/>
                <a:sym typeface="Calibri" pitchFamily="34" charset="0"/>
              </a:rPr>
              <a:t>2:</a:t>
            </a:r>
            <a:r>
              <a:rPr lang="zh-CN" altLang="en-US" sz="2000">
                <a:solidFill>
                  <a:srgbClr val="FF0000"/>
                </a:solidFill>
                <a:latin typeface="黑体" pitchFamily="49" charset="-122"/>
                <a:ea typeface="黑体" pitchFamily="49" charset="-122"/>
                <a:sym typeface="Calibri" pitchFamily="34" charset="0"/>
              </a:rPr>
              <a:t>精确与非精确</a:t>
            </a:r>
            <a:endParaRPr lang="en-US" altLang="zh-CN" sz="2000">
              <a:solidFill>
                <a:srgbClr val="FF0000"/>
              </a:solidFill>
              <a:latin typeface="黑体" pitchFamily="49" charset="-122"/>
              <a:ea typeface="黑体" pitchFamily="49" charset="-122"/>
              <a:sym typeface="Calibri" pitchFamily="34" charset="0"/>
            </a:endParaRPr>
          </a:p>
          <a:p>
            <a:pPr marL="179388" lvl="1" indent="-179388">
              <a:buFont typeface="Arial" pitchFamily="34" charset="0"/>
              <a:buChar char="•"/>
            </a:pPr>
            <a:r>
              <a:rPr lang="zh-CN" altLang="en-US" b="0">
                <a:solidFill>
                  <a:srgbClr val="000000"/>
                </a:solidFill>
                <a:latin typeface="Calibri" pitchFamily="34" charset="0"/>
                <a:ea typeface="黑体" pitchFamily="49" charset="-122"/>
                <a:sym typeface="Calibri" pitchFamily="34" charset="0"/>
              </a:rPr>
              <a:t>精确性不再是绝对追求目标，需对宏观趋势给出快速预测－买鞋</a:t>
            </a:r>
          </a:p>
          <a:p>
            <a:pPr marL="179388" lvl="1" indent="-179388">
              <a:buFont typeface="Arial" pitchFamily="34" charset="0"/>
              <a:buChar char="•"/>
            </a:pPr>
            <a:r>
              <a:rPr lang="zh-CN" altLang="en-US">
                <a:solidFill>
                  <a:srgbClr val="000000"/>
                </a:solidFill>
                <a:latin typeface="Calibri" pitchFamily="34" charset="0"/>
                <a:ea typeface="黑体" pitchFamily="49" charset="-122"/>
                <a:sym typeface="Calibri" pitchFamily="34" charset="0"/>
              </a:rPr>
              <a:t>从信息关联到知识图谱</a:t>
            </a:r>
            <a:endParaRPr lang="zh-CN" altLang="en-US" sz="2800">
              <a:latin typeface="Arial" pitchFamily="34" charset="0"/>
              <a:ea typeface="宋体" pitchFamily="2" charset="-122"/>
              <a:sym typeface="Calibri" pitchFamily="34" charset="0"/>
            </a:endParaRPr>
          </a:p>
        </p:txBody>
      </p:sp>
      <p:sp>
        <p:nvSpPr>
          <p:cNvPr id="12" name="圆角矩形 20" descr="羊皮纸"/>
          <p:cNvSpPr>
            <a:spLocks noChangeArrowheads="1"/>
          </p:cNvSpPr>
          <p:nvPr/>
        </p:nvSpPr>
        <p:spPr bwMode="auto">
          <a:xfrm>
            <a:off x="6011863" y="2497157"/>
            <a:ext cx="2773362" cy="1871662"/>
          </a:xfrm>
          <a:prstGeom prst="roundRect">
            <a:avLst>
              <a:gd name="adj" fmla="val 7190"/>
            </a:avLst>
          </a:prstGeom>
          <a:blipFill dpi="0" rotWithShape="1">
            <a:blip r:embed="rId3"/>
            <a:srcRect/>
            <a:tile tx="0" ty="0" sx="100000" sy="100000" flip="none" algn="tl"/>
          </a:blipFill>
          <a:ln w="38100">
            <a:solidFill>
              <a:srgbClr val="E46C0A"/>
            </a:solidFill>
            <a:miter lim="800000"/>
            <a:headEnd/>
            <a:tailEnd/>
          </a:ln>
        </p:spPr>
        <p:txBody>
          <a:bodyPr/>
          <a:lstStyle/>
          <a:p>
            <a:pPr marL="179388" lvl="1" indent="-179388" algn="ctr">
              <a:lnSpc>
                <a:spcPct val="150000"/>
              </a:lnSpc>
              <a:spcBef>
                <a:spcPts val="800"/>
              </a:spcBef>
              <a:spcAft>
                <a:spcPts val="600"/>
              </a:spcAft>
              <a:buFont typeface="Arial" pitchFamily="34" charset="0"/>
              <a:buNone/>
            </a:pPr>
            <a:r>
              <a:rPr lang="zh-CN" altLang="en-US" sz="2000" dirty="0">
                <a:solidFill>
                  <a:srgbClr val="FF0000"/>
                </a:solidFill>
                <a:latin typeface="黑体" pitchFamily="49" charset="-122"/>
                <a:ea typeface="黑体" pitchFamily="49" charset="-122"/>
                <a:sym typeface="Calibri" pitchFamily="34" charset="0"/>
              </a:rPr>
              <a:t>转变</a:t>
            </a:r>
            <a:r>
              <a:rPr lang="en-US" altLang="zh-CN" sz="2000" dirty="0">
                <a:solidFill>
                  <a:srgbClr val="FF0000"/>
                </a:solidFill>
                <a:latin typeface="黑体" pitchFamily="49" charset="-122"/>
                <a:ea typeface="黑体" pitchFamily="49" charset="-122"/>
                <a:sym typeface="Calibri" pitchFamily="34" charset="0"/>
              </a:rPr>
              <a:t>3:</a:t>
            </a:r>
            <a:r>
              <a:rPr lang="zh-CN" altLang="en-US" sz="2000" dirty="0">
                <a:solidFill>
                  <a:srgbClr val="FF0000"/>
                </a:solidFill>
                <a:latin typeface="黑体" pitchFamily="49" charset="-122"/>
                <a:ea typeface="黑体" pitchFamily="49" charset="-122"/>
                <a:sym typeface="Calibri" pitchFamily="34" charset="0"/>
              </a:rPr>
              <a:t>因果与关联</a:t>
            </a:r>
            <a:endParaRPr lang="en-US" altLang="zh-CN" sz="2000" dirty="0">
              <a:solidFill>
                <a:srgbClr val="FF0000"/>
              </a:solidFill>
              <a:latin typeface="黑体" pitchFamily="49" charset="-122"/>
              <a:ea typeface="黑体" pitchFamily="49" charset="-122"/>
              <a:sym typeface="Calibri" pitchFamily="34" charset="0"/>
            </a:endParaRPr>
          </a:p>
          <a:p>
            <a:pPr marL="179388" lvl="1" indent="-179388">
              <a:buFont typeface="Arial" pitchFamily="34" charset="0"/>
              <a:buChar char="•"/>
            </a:pPr>
            <a:r>
              <a:rPr lang="zh-CN" altLang="en-US" b="0" dirty="0">
                <a:solidFill>
                  <a:srgbClr val="000000"/>
                </a:solidFill>
                <a:latin typeface="黑体" pitchFamily="49" charset="-122"/>
                <a:ea typeface="黑体" pitchFamily="49" charset="-122"/>
                <a:sym typeface="Calibri" pitchFamily="34" charset="0"/>
              </a:rPr>
              <a:t>仅需知其然，有时无需知其所有然，用于发现事实、预测未来－医学</a:t>
            </a:r>
          </a:p>
          <a:p>
            <a:pPr marL="179388" lvl="1" indent="-179388">
              <a:buFont typeface="Arial" pitchFamily="34" charset="0"/>
              <a:buChar char="•"/>
            </a:pPr>
            <a:r>
              <a:rPr lang="zh-CN" altLang="en-US" dirty="0">
                <a:solidFill>
                  <a:srgbClr val="000000"/>
                </a:solidFill>
                <a:latin typeface="黑体" pitchFamily="49" charset="-122"/>
                <a:ea typeface="黑体" pitchFamily="49" charset="-122"/>
                <a:sym typeface="Calibri" pitchFamily="34" charset="0"/>
              </a:rPr>
              <a:t>形成关联网谱</a:t>
            </a:r>
          </a:p>
        </p:txBody>
      </p:sp>
      <p:sp>
        <p:nvSpPr>
          <p:cNvPr id="13" name="圆角矩形 24"/>
          <p:cNvSpPr>
            <a:spLocks noChangeArrowheads="1"/>
          </p:cNvSpPr>
          <p:nvPr/>
        </p:nvSpPr>
        <p:spPr bwMode="auto">
          <a:xfrm>
            <a:off x="487363" y="1476394"/>
            <a:ext cx="615950" cy="554038"/>
          </a:xfrm>
          <a:prstGeom prst="roundRect">
            <a:avLst>
              <a:gd name="adj" fmla="val 10000"/>
            </a:avLst>
          </a:prstGeom>
          <a:blipFill dpi="0" rotWithShape="0">
            <a:blip r:embed="rId4"/>
            <a:srcRect/>
            <a:stretch>
              <a:fillRect/>
            </a:stretch>
          </a:blipFill>
          <a:ln w="25400">
            <a:solidFill>
              <a:srgbClr val="FFFFFF"/>
            </a:solidFill>
            <a:miter lim="800000"/>
            <a:headEnd/>
            <a:tailEnd/>
          </a:ln>
        </p:spPr>
        <p:txBody>
          <a:bodyPr/>
          <a:lstStyle/>
          <a:p>
            <a:pPr>
              <a:buFont typeface="Arial" pitchFamily="34" charset="0"/>
              <a:buNone/>
            </a:pPr>
            <a:endParaRPr lang="zh-CN" altLang="zh-CN" sz="2400" b="0">
              <a:solidFill>
                <a:srgbClr val="000000"/>
              </a:solidFill>
              <a:latin typeface="Calibri" pitchFamily="34" charset="0"/>
              <a:ea typeface="宋体" pitchFamily="2" charset="-122"/>
              <a:sym typeface="Calibri" pitchFamily="34" charset="0"/>
            </a:endParaRPr>
          </a:p>
        </p:txBody>
      </p:sp>
      <p:grpSp>
        <p:nvGrpSpPr>
          <p:cNvPr id="14" name="组合 22"/>
          <p:cNvGrpSpPr>
            <a:grpSpLocks/>
          </p:cNvGrpSpPr>
          <p:nvPr/>
        </p:nvGrpSpPr>
        <p:grpSpPr bwMode="auto">
          <a:xfrm>
            <a:off x="5956300" y="1235094"/>
            <a:ext cx="2828925" cy="765175"/>
            <a:chOff x="0" y="0"/>
            <a:chExt cx="2828954" cy="763954"/>
          </a:xfrm>
        </p:grpSpPr>
        <p:grpSp>
          <p:nvGrpSpPr>
            <p:cNvPr id="15" name="组合 6"/>
            <p:cNvGrpSpPr>
              <a:grpSpLocks/>
            </p:cNvGrpSpPr>
            <p:nvPr/>
          </p:nvGrpSpPr>
          <p:grpSpPr bwMode="auto">
            <a:xfrm>
              <a:off x="596706" y="0"/>
              <a:ext cx="2232248" cy="763954"/>
              <a:chOff x="0" y="0"/>
              <a:chExt cx="2232248" cy="763954"/>
            </a:xfrm>
          </p:grpSpPr>
          <p:sp>
            <p:nvSpPr>
              <p:cNvPr id="17" name="圆角矩形 29"/>
              <p:cNvSpPr>
                <a:spLocks noChangeArrowheads="1"/>
              </p:cNvSpPr>
              <p:nvPr/>
            </p:nvSpPr>
            <p:spPr bwMode="auto">
              <a:xfrm>
                <a:off x="0" y="0"/>
                <a:ext cx="2232248" cy="763954"/>
              </a:xfrm>
              <a:prstGeom prst="roundRect">
                <a:avLst>
                  <a:gd name="adj" fmla="val 7190"/>
                </a:avLst>
              </a:prstGeom>
              <a:blipFill dpi="0" rotWithShape="1">
                <a:blip r:embed="rId3"/>
                <a:srcRect/>
                <a:tile tx="0" ty="0" sx="100000" sy="100000" flip="none" algn="tl"/>
              </a:blipFill>
              <a:ln w="57150" cmpd="thickThin">
                <a:solidFill>
                  <a:srgbClr val="632523"/>
                </a:solidFill>
                <a:round/>
                <a:headEnd/>
                <a:tailEnd/>
              </a:ln>
            </p:spPr>
            <p:txBody>
              <a:bodyPr anchor="ctr"/>
              <a:lstStyle/>
              <a:p>
                <a:pPr algn="ctr">
                  <a:buFont typeface="Arial" pitchFamily="34" charset="0"/>
                  <a:buNone/>
                </a:pPr>
                <a:r>
                  <a:rPr lang="zh-CN" altLang="en-US" sz="2400">
                    <a:solidFill>
                      <a:srgbClr val="000000"/>
                    </a:solidFill>
                    <a:latin typeface="黑体" pitchFamily="49" charset="-122"/>
                    <a:ea typeface="黑体" pitchFamily="49" charset="-122"/>
                    <a:sym typeface="宋体" pitchFamily="2" charset="-122"/>
                  </a:rPr>
                  <a:t>  </a:t>
                </a:r>
                <a:r>
                  <a:rPr lang="zh-CN" altLang="en-US" sz="2000">
                    <a:solidFill>
                      <a:srgbClr val="000000"/>
                    </a:solidFill>
                    <a:latin typeface="黑体" pitchFamily="49" charset="-122"/>
                    <a:ea typeface="黑体" pitchFamily="49" charset="-122"/>
                    <a:sym typeface="宋体" pitchFamily="2" charset="-122"/>
                  </a:rPr>
                  <a:t>大数据处理</a:t>
                </a:r>
                <a:endParaRPr lang="en-US" altLang="zh-CN" sz="2000">
                  <a:solidFill>
                    <a:srgbClr val="000000"/>
                  </a:solidFill>
                  <a:latin typeface="黑体" pitchFamily="49" charset="-122"/>
                  <a:ea typeface="黑体" pitchFamily="49" charset="-122"/>
                  <a:sym typeface="宋体" pitchFamily="2" charset="-122"/>
                </a:endParaRPr>
              </a:p>
              <a:p>
                <a:pPr algn="ctr">
                  <a:buFont typeface="Arial" pitchFamily="34" charset="0"/>
                  <a:buNone/>
                </a:pPr>
                <a:r>
                  <a:rPr lang="zh-CN" altLang="en-US" sz="2000">
                    <a:solidFill>
                      <a:srgbClr val="000000"/>
                    </a:solidFill>
                    <a:latin typeface="黑体" pitchFamily="49" charset="-122"/>
                    <a:ea typeface="黑体" pitchFamily="49" charset="-122"/>
                    <a:sym typeface="宋体" pitchFamily="2" charset="-122"/>
                  </a:rPr>
                  <a:t>   影响计算理论</a:t>
                </a:r>
                <a:endParaRPr lang="en-US" altLang="zh-CN" sz="2000">
                  <a:solidFill>
                    <a:srgbClr val="000000"/>
                  </a:solidFill>
                  <a:latin typeface="黑体" pitchFamily="49" charset="-122"/>
                  <a:ea typeface="黑体" pitchFamily="49" charset="-122"/>
                  <a:sym typeface="宋体" pitchFamily="2" charset="-122"/>
                </a:endParaRPr>
              </a:p>
            </p:txBody>
          </p:sp>
          <p:pic>
            <p:nvPicPr>
              <p:cNvPr id="18" name="Picture 2" descr="http://t1.gstatic.com/images?q=tbn:ANd9GcT_4p5NiV6CgqqF-eo7NDdq4of5U5S-A9kGc3WGB-LCMJYUROFj8Q"/>
              <p:cNvPicPr>
                <a:picLocks noChangeAspect="1" noChangeArrowheads="1"/>
              </p:cNvPicPr>
              <p:nvPr/>
            </p:nvPicPr>
            <p:blipFill>
              <a:blip r:embed="rId5"/>
              <a:srcRect l="19124" r="22803"/>
              <a:stretch>
                <a:fillRect/>
              </a:stretch>
            </p:blipFill>
            <p:spPr bwMode="auto">
              <a:xfrm flipH="1">
                <a:off x="72008" y="87110"/>
                <a:ext cx="432048" cy="565151"/>
              </a:xfrm>
              <a:prstGeom prst="rect">
                <a:avLst/>
              </a:prstGeom>
              <a:solidFill>
                <a:srgbClr val="FFFF99"/>
              </a:solidFill>
              <a:ln w="9525">
                <a:noFill/>
                <a:miter lim="800000"/>
                <a:headEnd/>
                <a:tailEnd/>
              </a:ln>
            </p:spPr>
          </p:pic>
        </p:grpSp>
        <p:sp>
          <p:nvSpPr>
            <p:cNvPr id="16" name="下箭头 28"/>
            <p:cNvSpPr>
              <a:spLocks noChangeArrowheads="1"/>
            </p:cNvSpPr>
            <p:nvPr/>
          </p:nvSpPr>
          <p:spPr bwMode="auto">
            <a:xfrm rot="-5400000">
              <a:off x="13238" y="149009"/>
              <a:ext cx="504056" cy="530532"/>
            </a:xfrm>
            <a:prstGeom prst="downArrow">
              <a:avLst>
                <a:gd name="adj1" fmla="val 50000"/>
                <a:gd name="adj2" fmla="val 50000"/>
              </a:avLst>
            </a:prstGeom>
            <a:solidFill>
              <a:srgbClr val="FFFF99"/>
            </a:solidFill>
            <a:ln w="9525">
              <a:solidFill>
                <a:srgbClr val="292989"/>
              </a:solidFill>
              <a:miter lim="800000"/>
              <a:headEnd/>
              <a:tailEnd/>
            </a:ln>
          </p:spPr>
          <p:txBody>
            <a:bodyPr/>
            <a:lstStyle/>
            <a:p>
              <a:pPr>
                <a:buFont typeface="Arial" pitchFamily="34" charset="0"/>
                <a:buNone/>
              </a:pPr>
              <a:endParaRPr lang="zh-CN" altLang="zh-CN" sz="2400" b="0">
                <a:solidFill>
                  <a:srgbClr val="000000"/>
                </a:solidFill>
                <a:latin typeface="Calibri" pitchFamily="34" charset="0"/>
                <a:ea typeface="宋体" pitchFamily="2" charset="-122"/>
                <a:sym typeface="宋体" pitchFamily="2" charset="-122"/>
              </a:endParaRPr>
            </a:p>
          </p:txBody>
        </p:sp>
      </p:grpSp>
      <p:grpSp>
        <p:nvGrpSpPr>
          <p:cNvPr id="19" name="组合 21"/>
          <p:cNvGrpSpPr>
            <a:grpSpLocks/>
          </p:cNvGrpSpPr>
          <p:nvPr/>
        </p:nvGrpSpPr>
        <p:grpSpPr bwMode="auto">
          <a:xfrm>
            <a:off x="180975" y="1228744"/>
            <a:ext cx="2339975" cy="763588"/>
            <a:chOff x="0" y="0"/>
            <a:chExt cx="2016224" cy="763954"/>
          </a:xfrm>
        </p:grpSpPr>
        <p:sp>
          <p:nvSpPr>
            <p:cNvPr id="20" name="圆角矩形 31"/>
            <p:cNvSpPr>
              <a:spLocks noChangeArrowheads="1"/>
            </p:cNvSpPr>
            <p:nvPr/>
          </p:nvSpPr>
          <p:spPr bwMode="auto">
            <a:xfrm>
              <a:off x="0" y="0"/>
              <a:ext cx="2016224" cy="763954"/>
            </a:xfrm>
            <a:prstGeom prst="roundRect">
              <a:avLst>
                <a:gd name="adj" fmla="val 7190"/>
              </a:avLst>
            </a:prstGeom>
            <a:solidFill>
              <a:srgbClr val="FDEADA"/>
            </a:solidFill>
            <a:ln w="38100">
              <a:solidFill>
                <a:srgbClr val="984807"/>
              </a:solidFill>
              <a:miter lim="800000"/>
              <a:headEnd/>
              <a:tailEnd/>
            </a:ln>
          </p:spPr>
          <p:txBody>
            <a:bodyPr anchor="ctr"/>
            <a:lstStyle/>
            <a:p>
              <a:pPr algn="ctr">
                <a:lnSpc>
                  <a:spcPct val="80000"/>
                </a:lnSpc>
                <a:spcBef>
                  <a:spcPts val="600"/>
                </a:spcBef>
                <a:buFont typeface="Arial" pitchFamily="34" charset="0"/>
                <a:buNone/>
              </a:pPr>
              <a:r>
                <a:rPr lang="zh-CN" altLang="en-US" sz="2000">
                  <a:solidFill>
                    <a:srgbClr val="000000"/>
                  </a:solidFill>
                  <a:latin typeface="黑体" pitchFamily="49" charset="-122"/>
                  <a:ea typeface="黑体" pitchFamily="49" charset="-122"/>
                  <a:sym typeface="黑体" pitchFamily="49" charset="-122"/>
                </a:rPr>
                <a:t>    互联网改变</a:t>
              </a:r>
              <a:endParaRPr lang="en-US" altLang="zh-CN" sz="2000">
                <a:solidFill>
                  <a:srgbClr val="000000"/>
                </a:solidFill>
                <a:latin typeface="黑体" pitchFamily="49" charset="-122"/>
                <a:ea typeface="黑体" pitchFamily="49" charset="-122"/>
                <a:sym typeface="黑体" pitchFamily="49" charset="-122"/>
              </a:endParaRPr>
            </a:p>
            <a:p>
              <a:pPr algn="ctr">
                <a:lnSpc>
                  <a:spcPct val="80000"/>
                </a:lnSpc>
                <a:spcBef>
                  <a:spcPts val="600"/>
                </a:spcBef>
                <a:buFont typeface="Arial" pitchFamily="34" charset="0"/>
                <a:buNone/>
              </a:pPr>
              <a:r>
                <a:rPr lang="zh-CN" altLang="en-US" sz="2000">
                  <a:solidFill>
                    <a:srgbClr val="000000"/>
                  </a:solidFill>
                  <a:latin typeface="黑体" pitchFamily="49" charset="-122"/>
                  <a:ea typeface="黑体" pitchFamily="49" charset="-122"/>
                  <a:sym typeface="黑体" pitchFamily="49" charset="-122"/>
                </a:rPr>
                <a:t>、  交流方式</a:t>
              </a:r>
              <a:endParaRPr lang="zh-CN" altLang="en-US" sz="2800" b="0">
                <a:latin typeface="Arial" pitchFamily="34" charset="0"/>
                <a:ea typeface="宋体" pitchFamily="2" charset="-122"/>
                <a:sym typeface="Calibri" pitchFamily="34" charset="0"/>
              </a:endParaRPr>
            </a:p>
          </p:txBody>
        </p:sp>
        <p:sp>
          <p:nvSpPr>
            <p:cNvPr id="21" name="圆角矩形 33"/>
            <p:cNvSpPr>
              <a:spLocks noChangeArrowheads="1"/>
            </p:cNvSpPr>
            <p:nvPr/>
          </p:nvSpPr>
          <p:spPr bwMode="auto">
            <a:xfrm>
              <a:off x="83899" y="105428"/>
              <a:ext cx="564173" cy="553097"/>
            </a:xfrm>
            <a:prstGeom prst="roundRect">
              <a:avLst>
                <a:gd name="adj" fmla="val 10000"/>
              </a:avLst>
            </a:prstGeom>
            <a:blipFill dpi="0" rotWithShape="0">
              <a:blip r:embed="rId4"/>
              <a:srcRect/>
              <a:stretch>
                <a:fillRect/>
              </a:stretch>
            </a:blipFill>
            <a:ln w="25400">
              <a:solidFill>
                <a:srgbClr val="FFFFFF"/>
              </a:solidFill>
              <a:miter lim="800000"/>
              <a:headEnd/>
              <a:tailEnd/>
            </a:ln>
          </p:spPr>
          <p:txBody>
            <a:bodyPr/>
            <a:lstStyle/>
            <a:p>
              <a:pPr>
                <a:buFont typeface="Arial" pitchFamily="34" charset="0"/>
                <a:buNone/>
              </a:pPr>
              <a:endParaRPr lang="zh-CN" altLang="zh-CN" sz="2400" b="0">
                <a:solidFill>
                  <a:srgbClr val="000000"/>
                </a:solidFill>
                <a:latin typeface="Calibri" pitchFamily="34" charset="0"/>
                <a:ea typeface="宋体" pitchFamily="2" charset="-122"/>
                <a:sym typeface="Calibri" pitchFamily="34" charset="0"/>
              </a:endParaRPr>
            </a:p>
          </p:txBody>
        </p:sp>
      </p:grpSp>
      <p:pic>
        <p:nvPicPr>
          <p:cNvPr id="22" name="Picture 4" descr="http://t0.gstatic.com/images?q=tbn:ANd9GcRFFtu68rvmIdyA3tMBNEwuW_xy1rQAX7pYkDHM383wDs36lA2Jdg"/>
          <p:cNvPicPr>
            <a:picLocks noChangeAspect="1" noChangeArrowheads="1"/>
          </p:cNvPicPr>
          <p:nvPr/>
        </p:nvPicPr>
        <p:blipFill>
          <a:blip r:embed="rId6"/>
          <a:srcRect/>
          <a:stretch>
            <a:fillRect/>
          </a:stretch>
        </p:blipFill>
        <p:spPr bwMode="auto">
          <a:xfrm>
            <a:off x="5902325" y="828694"/>
            <a:ext cx="508000" cy="733425"/>
          </a:xfrm>
          <a:prstGeom prst="rect">
            <a:avLst/>
          </a:prstGeom>
          <a:noFill/>
          <a:ln w="9525">
            <a:noFill/>
            <a:miter lim="800000"/>
            <a:headEnd/>
            <a:tailEnd/>
          </a:ln>
        </p:spPr>
      </p:pic>
      <p:sp>
        <p:nvSpPr>
          <p:cNvPr id="23" name="AutoShape 21"/>
          <p:cNvSpPr>
            <a:spLocks noChangeArrowheads="1"/>
          </p:cNvSpPr>
          <p:nvPr/>
        </p:nvSpPr>
        <p:spPr bwMode="auto">
          <a:xfrm>
            <a:off x="3492500" y="4370407"/>
            <a:ext cx="2089150" cy="431800"/>
          </a:xfrm>
          <a:prstGeom prst="downArrow">
            <a:avLst>
              <a:gd name="adj1" fmla="val 50000"/>
              <a:gd name="adj2" fmla="val 25000"/>
            </a:avLst>
          </a:prstGeom>
          <a:solidFill>
            <a:srgbClr val="FFFF00"/>
          </a:solidFill>
          <a:ln w="60325">
            <a:solidFill>
              <a:srgbClr val="FF6600"/>
            </a:solidFill>
            <a:miter lim="800000"/>
            <a:headEnd/>
            <a:tailEnd/>
          </a:ln>
        </p:spPr>
        <p:txBody>
          <a:bodyPr wrap="none" anchor="ctr"/>
          <a:lstStyle/>
          <a:p>
            <a:pPr algn="ctr">
              <a:buFont typeface="Arial" pitchFamily="34" charset="0"/>
              <a:buNone/>
            </a:pPr>
            <a:r>
              <a:rPr lang="zh-CN" altLang="en-US" sz="2800">
                <a:latin typeface="Rockwell" pitchFamily="18" charset="0"/>
                <a:ea typeface="宋体" pitchFamily="2" charset="-122"/>
                <a:sym typeface="Rockwell" pitchFamily="18" charset="0"/>
              </a:rPr>
              <a:t>？？</a:t>
            </a:r>
            <a:endParaRPr lang="zh-CN" altLang="en-US" sz="2800" b="0">
              <a:latin typeface="Arial" pitchFamily="34" charset="0"/>
              <a:ea typeface="宋体" pitchFamily="2" charset="-122"/>
              <a:sym typeface="Calibri" pitchFamily="34" charset="0"/>
            </a:endParaRPr>
          </a:p>
        </p:txBody>
      </p:sp>
      <p:sp>
        <p:nvSpPr>
          <p:cNvPr id="24" name="矩形 11"/>
          <p:cNvSpPr>
            <a:spLocks noChangeArrowheads="1"/>
          </p:cNvSpPr>
          <p:nvPr/>
        </p:nvSpPr>
        <p:spPr bwMode="auto">
          <a:xfrm>
            <a:off x="215900" y="4873644"/>
            <a:ext cx="8604250" cy="1341438"/>
          </a:xfrm>
          <a:prstGeom prst="rect">
            <a:avLst/>
          </a:prstGeom>
          <a:blipFill dpi="0" rotWithShape="1">
            <a:blip r:embed="rId3"/>
            <a:srcRect/>
            <a:tile tx="0" ty="0" sx="100000" sy="100000" flip="none" algn="tl"/>
          </a:blipFill>
          <a:ln w="38100">
            <a:solidFill>
              <a:srgbClr val="C00000"/>
            </a:solidFill>
            <a:miter lim="800000"/>
            <a:headEnd/>
            <a:tailEnd/>
          </a:ln>
        </p:spPr>
        <p:txBody>
          <a:bodyPr anchor="ctr"/>
          <a:lstStyle/>
          <a:p>
            <a:pPr algn="ctr">
              <a:buFont typeface="Arial" pitchFamily="34" charset="0"/>
              <a:buNone/>
            </a:pPr>
            <a:r>
              <a:rPr lang="zh-CN" altLang="en-US" sz="2800">
                <a:solidFill>
                  <a:srgbClr val="000000"/>
                </a:solidFill>
                <a:latin typeface="黑体" pitchFamily="49" charset="-122"/>
                <a:ea typeface="黑体" pitchFamily="49" charset="-122"/>
                <a:sym typeface="Calibri" pitchFamily="34" charset="0"/>
              </a:rPr>
              <a:t>如何理解数据是科学或工程技术？</a:t>
            </a:r>
          </a:p>
          <a:p>
            <a:pPr algn="ctr">
              <a:buFont typeface="Arial" pitchFamily="34" charset="0"/>
              <a:buNone/>
            </a:pPr>
            <a:r>
              <a:rPr lang="zh-CN" altLang="en-US" sz="2800">
                <a:solidFill>
                  <a:srgbClr val="000000"/>
                </a:solidFill>
                <a:latin typeface="黑体" pitchFamily="49" charset="-122"/>
                <a:ea typeface="黑体" pitchFamily="49" charset="-122"/>
                <a:sym typeface="Calibri" pitchFamily="34" charset="0"/>
              </a:rPr>
              <a:t>是否本质上产生新的现象，或只是一种适应过程？</a:t>
            </a:r>
          </a:p>
          <a:p>
            <a:pPr algn="ctr">
              <a:buFont typeface="Arial" pitchFamily="34" charset="0"/>
              <a:buNone/>
            </a:pPr>
            <a:r>
              <a:rPr lang="zh-CN" altLang="en-US" sz="2800" b="0">
                <a:solidFill>
                  <a:srgbClr val="000000"/>
                </a:solidFill>
                <a:latin typeface="黑体" pitchFamily="49" charset="-122"/>
                <a:ea typeface="黑体" pitchFamily="49" charset="-122"/>
                <a:sym typeface="Calibri" pitchFamily="34" charset="0"/>
              </a:rPr>
              <a:t>只有掌握规律才能更好理解</a:t>
            </a:r>
            <a:r>
              <a:rPr lang="en-US" altLang="zh-CN" sz="2800" b="0">
                <a:solidFill>
                  <a:srgbClr val="000000"/>
                </a:solidFill>
                <a:latin typeface="黑体" pitchFamily="49" charset="-122"/>
                <a:ea typeface="黑体" pitchFamily="49" charset="-122"/>
                <a:sym typeface="Calibri" pitchFamily="34" charset="0"/>
              </a:rPr>
              <a:t>BD</a:t>
            </a:r>
            <a:r>
              <a:rPr lang="zh-CN" altLang="en-US" sz="2800" b="0">
                <a:solidFill>
                  <a:srgbClr val="000000"/>
                </a:solidFill>
                <a:latin typeface="黑体" pitchFamily="49" charset="-122"/>
                <a:ea typeface="黑体" pitchFamily="49" charset="-122"/>
                <a:sym typeface="Calibri" pitchFamily="34" charset="0"/>
              </a:rPr>
              <a:t>，才能</a:t>
            </a:r>
            <a:r>
              <a:rPr lang="zh-CN" altLang="en-US" sz="2800" b="0">
                <a:solidFill>
                  <a:srgbClr val="000000"/>
                </a:solidFill>
                <a:latin typeface="黑体" pitchFamily="49" charset="-122"/>
                <a:ea typeface="黑体" pitchFamily="49" charset="-122"/>
                <a:sym typeface="黑体" pitchFamily="49" charset="-122"/>
              </a:rPr>
              <a:t>发挥更好价值</a:t>
            </a:r>
            <a:endParaRPr lang="en-US" altLang="zh-CN" sz="2800" b="0">
              <a:solidFill>
                <a:srgbClr val="000000"/>
              </a:solidFill>
              <a:latin typeface="黑体" pitchFamily="49" charset="-122"/>
              <a:ea typeface="黑体" pitchFamily="49" charset="-122"/>
              <a:sym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edge">
                                      <p:cBhvr>
                                        <p:cTn id="12" dur="20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edge">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ppt_x</p:attrName>
                                        </p:attrNameLst>
                                      </p:cBhvr>
                                      <p:tavLst>
                                        <p:tav tm="0">
                                          <p:val>
                                            <p:strVal val="#ppt_x-#ppt_w/2"/>
                                          </p:val>
                                        </p:tav>
                                        <p:tav tm="100000">
                                          <p:val>
                                            <p:strVal val="#ppt_x"/>
                                          </p:val>
                                        </p:tav>
                                      </p:tavLst>
                                    </p:anim>
                                    <p:anim calcmode="lin" valueType="num">
                                      <p:cBhvr>
                                        <p:cTn id="23" dur="500" fill="hold"/>
                                        <p:tgtEl>
                                          <p:spTgt spid="14"/>
                                        </p:tgtEl>
                                        <p:attrNameLst>
                                          <p:attrName>ppt_y</p:attrName>
                                        </p:attrNameLst>
                                      </p:cBhvr>
                                      <p:tavLst>
                                        <p:tav tm="0">
                                          <p:val>
                                            <p:strVal val="#ppt_y"/>
                                          </p:val>
                                        </p:tav>
                                        <p:tav tm="100000">
                                          <p:val>
                                            <p:strVal val="#ppt_y"/>
                                          </p:val>
                                        </p:tav>
                                      </p:tavLst>
                                    </p:anim>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strVal val="#ppt_h"/>
                                          </p:val>
                                        </p:tav>
                                        <p:tav tm="100000">
                                          <p:val>
                                            <p:strVal val="#ppt_h"/>
                                          </p:val>
                                        </p:tav>
                                      </p:tavLst>
                                    </p:anim>
                                  </p:childTnLst>
                                </p:cTn>
                              </p:par>
                              <p:par>
                                <p:cTn id="26" presetID="17" presetClass="entr" presetSubtype="8"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500" fill="hold"/>
                                        <p:tgtEl>
                                          <p:spTgt spid="22"/>
                                        </p:tgtEl>
                                        <p:attrNameLst>
                                          <p:attrName>ppt_x</p:attrName>
                                        </p:attrNameLst>
                                      </p:cBhvr>
                                      <p:tavLst>
                                        <p:tav tm="0">
                                          <p:val>
                                            <p:strVal val="#ppt_x-#ppt_w/2"/>
                                          </p:val>
                                        </p:tav>
                                        <p:tav tm="100000">
                                          <p:val>
                                            <p:strVal val="#ppt_x"/>
                                          </p:val>
                                        </p:tav>
                                      </p:tavLst>
                                    </p:anim>
                                    <p:anim calcmode="lin" valueType="num">
                                      <p:cBhvr>
                                        <p:cTn id="29" dur="500" fill="hold"/>
                                        <p:tgtEl>
                                          <p:spTgt spid="22"/>
                                        </p:tgtEl>
                                        <p:attrNameLst>
                                          <p:attrName>ppt_y</p:attrName>
                                        </p:attrNameLst>
                                      </p:cBhvr>
                                      <p:tavLst>
                                        <p:tav tm="0">
                                          <p:val>
                                            <p:strVal val="#ppt_y"/>
                                          </p:val>
                                        </p:tav>
                                        <p:tav tm="100000">
                                          <p:val>
                                            <p:strVal val="#ppt_y"/>
                                          </p:val>
                                        </p:tav>
                                      </p:tavLst>
                                    </p:anim>
                                    <p:anim calcmode="lin" valueType="num">
                                      <p:cBhvr>
                                        <p:cTn id="30" dur="500" fill="hold"/>
                                        <p:tgtEl>
                                          <p:spTgt spid="22"/>
                                        </p:tgtEl>
                                        <p:attrNameLst>
                                          <p:attrName>ppt_w</p:attrName>
                                        </p:attrNameLst>
                                      </p:cBhvr>
                                      <p:tavLst>
                                        <p:tav tm="0">
                                          <p:val>
                                            <p:fltVal val="0"/>
                                          </p:val>
                                        </p:tav>
                                        <p:tav tm="100000">
                                          <p:val>
                                            <p:strVal val="#ppt_w"/>
                                          </p:val>
                                        </p:tav>
                                      </p:tavLst>
                                    </p:anim>
                                    <p:anim calcmode="lin" valueType="num">
                                      <p:cBhvr>
                                        <p:cTn id="31"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500" fill="hold"/>
                                        <p:tgtEl>
                                          <p:spTgt spid="23"/>
                                        </p:tgtEl>
                                        <p:attrNameLst>
                                          <p:attrName>ppt_x</p:attrName>
                                        </p:attrNameLst>
                                      </p:cBhvr>
                                      <p:tavLst>
                                        <p:tav tm="0">
                                          <p:val>
                                            <p:strVal val="#ppt_x"/>
                                          </p:val>
                                        </p:tav>
                                        <p:tav tm="100000">
                                          <p:val>
                                            <p:strVal val="#ppt_x"/>
                                          </p:val>
                                        </p:tav>
                                      </p:tavLst>
                                    </p:anim>
                                    <p:anim calcmode="lin" valueType="num">
                                      <p:cBhvr>
                                        <p:cTn id="37" dur="500" fill="hold"/>
                                        <p:tgtEl>
                                          <p:spTgt spid="23"/>
                                        </p:tgtEl>
                                        <p:attrNameLst>
                                          <p:attrName>ppt_y</p:attrName>
                                        </p:attrNameLst>
                                      </p:cBhvr>
                                      <p:tavLst>
                                        <p:tav tm="0">
                                          <p:val>
                                            <p:strVal val="#ppt_y-#ppt_h/2"/>
                                          </p:val>
                                        </p:tav>
                                        <p:tav tm="100000">
                                          <p:val>
                                            <p:strVal val="#ppt_y"/>
                                          </p:val>
                                        </p:tav>
                                      </p:tavLst>
                                    </p:anim>
                                    <p:anim calcmode="lin" valueType="num">
                                      <p:cBhvr>
                                        <p:cTn id="38" dur="500" fill="hold"/>
                                        <p:tgtEl>
                                          <p:spTgt spid="23"/>
                                        </p:tgtEl>
                                        <p:attrNameLst>
                                          <p:attrName>ppt_w</p:attrName>
                                        </p:attrNameLst>
                                      </p:cBhvr>
                                      <p:tavLst>
                                        <p:tav tm="0">
                                          <p:val>
                                            <p:strVal val="#ppt_w"/>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5" presetClass="entr" presetSubtype="1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checkerboard(across)">
                                      <p:cBhvr>
                                        <p:cTn id="43"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autoUpdateAnimBg="0"/>
      <p:bldP spid="11" grpId="0" bldLvl="0" animBg="1" autoUpdateAnimBg="0"/>
      <p:bldP spid="12" grpId="0" bldLvl="0" animBg="1" autoUpdateAnimBg="0"/>
      <p:bldP spid="23" grpId="0" bldLvl="0" animBg="1" autoUpdateAnimBg="0"/>
      <p:bldP spid="24" grpId="0" bldLvl="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9</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47846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1389084"/>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前后，外部存储设备问世，催生数据管理需求，将数据库从文件系统中分离出来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年，事务处理</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508476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71633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79742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40385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93223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58800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508476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37210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84016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58800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37210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50043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86886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51021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75920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508476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508476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511810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40385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307996"/>
            <a:ext cx="8394700" cy="103187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3"/>
              </a:buBlip>
            </a:pPr>
            <a:r>
              <a:rPr lang="zh-CN" altLang="en-US" sz="2800" dirty="0" smtClean="0">
                <a:solidFill>
                  <a:srgbClr val="FF0000"/>
                </a:solidFill>
                <a:latin typeface="黑体" pitchFamily="49" charset="-122"/>
                <a:ea typeface="黑体" pitchFamily="49" charset="-122"/>
              </a:rPr>
              <a:t>问题：</a:t>
            </a:r>
            <a:r>
              <a:rPr lang="zh-CN" altLang="en-US" sz="2800" dirty="0">
                <a:latin typeface="黑体" pitchFamily="49" charset="-122"/>
                <a:ea typeface="黑体" pitchFamily="49" charset="-122"/>
              </a:rPr>
              <a:t>是否有坚实的理论基础</a:t>
            </a:r>
          </a:p>
          <a:p>
            <a:pPr marL="342900" lvl="1" indent="-342900">
              <a:spcBef>
                <a:spcPct val="20000"/>
              </a:spcBef>
              <a:buFont typeface="Wingdings" pitchFamily="2" charset="2"/>
              <a:buBlip>
                <a:blip r:embed="rId3"/>
              </a:buBlip>
            </a:pPr>
            <a:r>
              <a:rPr lang="zh-CN" altLang="en-US" sz="2800" dirty="0">
                <a:solidFill>
                  <a:srgbClr val="FF0000"/>
                </a:solidFill>
                <a:latin typeface="黑体" pitchFamily="49" charset="-122"/>
                <a:ea typeface="黑体" pitchFamily="49" charset="-122"/>
              </a:rPr>
              <a:t>（大）数据科学是否能真的成为一种“科学”？</a:t>
            </a:r>
            <a:endParaRPr lang="zh-CN" altLang="en-US" sz="2800"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39969</TotalTime>
  <Words>3842</Words>
  <Application>Microsoft Office PowerPoint</Application>
  <PresentationFormat>全屏显示(4:3)</PresentationFormat>
  <Paragraphs>634</Paragraphs>
  <Slides>43</Slides>
  <Notes>12</Notes>
  <HiddenSlides>0</HiddenSlides>
  <MMClips>0</MMClips>
  <ScaleCrop>false</ScaleCrop>
  <HeadingPairs>
    <vt:vector size="4" baseType="variant">
      <vt:variant>
        <vt:lpstr>主题</vt:lpstr>
      </vt:variant>
      <vt:variant>
        <vt:i4>1</vt:i4>
      </vt:variant>
      <vt:variant>
        <vt:lpstr>幻灯片标题</vt:lpstr>
      </vt:variant>
      <vt:variant>
        <vt:i4>43</vt:i4>
      </vt:variant>
    </vt:vector>
  </HeadingPairs>
  <TitlesOfParts>
    <vt:vector size="44" baseType="lpstr">
      <vt:lpstr>默认设计模板</vt:lpstr>
      <vt:lpstr>幻灯片 1</vt:lpstr>
      <vt:lpstr>北航大数据科学与工程国际联合研究中心</vt:lpstr>
      <vt:lpstr>国家重点基础研究发展计划</vt:lpstr>
      <vt:lpstr>北京市大数据科学与脑机智能创新中心</vt:lpstr>
      <vt:lpstr>研究方向与机构设置</vt:lpstr>
      <vt:lpstr>大数据的政策与引导：国家大力支持</vt:lpstr>
      <vt:lpstr>幻灯片 7</vt:lpstr>
      <vt:lpstr>幻灯片 8</vt:lpstr>
      <vt:lpstr>幻灯片 9</vt:lpstr>
      <vt:lpstr>幻灯片 10</vt:lpstr>
      <vt:lpstr>回答“可计算”问题(1)</vt:lpstr>
      <vt:lpstr>回答“可计算”问题(2)</vt:lpstr>
      <vt:lpstr>回答“可计算”问题(3)</vt:lpstr>
      <vt:lpstr>大图数据，如社会网络等</vt:lpstr>
      <vt:lpstr>FAE法则</vt:lpstr>
      <vt:lpstr>友好性(Friendliness)</vt:lpstr>
      <vt:lpstr>如，影响力事件组织者搜索</vt:lpstr>
      <vt:lpstr>准确性(Accuracy)</vt:lpstr>
      <vt:lpstr>高效性(Efficiency)</vt:lpstr>
      <vt:lpstr>幻灯片 20</vt:lpstr>
      <vt:lpstr>查询近似技术</vt:lpstr>
      <vt:lpstr>如一，强模拟图查询</vt:lpstr>
      <vt:lpstr>子图同构图查询</vt:lpstr>
      <vt:lpstr>Terrorist Collaboration Network</vt:lpstr>
      <vt:lpstr>强模拟图查询</vt:lpstr>
      <vt:lpstr>如二，时态稠密图查询</vt:lpstr>
      <vt:lpstr>如二，时态稠密图查询</vt:lpstr>
      <vt:lpstr>如二，时态稠密图查询</vt:lpstr>
      <vt:lpstr>幻灯片 29</vt:lpstr>
      <vt:lpstr>数据近似技术</vt:lpstr>
      <vt:lpstr>如一，网络异常检测</vt:lpstr>
      <vt:lpstr>如一，网络异常检测</vt:lpstr>
      <vt:lpstr>如一，网络异常检测</vt:lpstr>
      <vt:lpstr>如二，网络链接预测</vt:lpstr>
      <vt:lpstr>如二，网络链接预测</vt:lpstr>
      <vt:lpstr>分布式数据处理技术</vt:lpstr>
      <vt:lpstr>如，分布式图模式匹配</vt:lpstr>
      <vt:lpstr>增量计算技术</vt:lpstr>
      <vt:lpstr>增量计算技术</vt:lpstr>
      <vt:lpstr>其它数据技术</vt:lpstr>
      <vt:lpstr>小结</vt:lpstr>
      <vt:lpstr>Acknowledgements</vt:lpstr>
      <vt:lpstr>幻灯片 43</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4065</cp:revision>
  <dcterms:created xsi:type="dcterms:W3CDTF">2010-07-14T15:56:11Z</dcterms:created>
  <dcterms:modified xsi:type="dcterms:W3CDTF">2017-10-21T08:01:42Z</dcterms:modified>
</cp:coreProperties>
</file>